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Override PartName="/docProps/core.xml" ContentType="application/vnd.openxmlformats-package.core-properties+xml"/>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s/slide19.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69" r:id="rId3"/>
    <p:sldId id="270" r:id="rId4"/>
    <p:sldId id="271" r:id="rId5"/>
    <p:sldId id="257" r:id="rId6"/>
    <p:sldId id="258" r:id="rId7"/>
    <p:sldId id="259" r:id="rId8"/>
    <p:sldId id="260" r:id="rId9"/>
    <p:sldId id="262" r:id="rId10"/>
    <p:sldId id="261" r:id="rId11"/>
    <p:sldId id="263" r:id="rId12"/>
    <p:sldId id="279" r:id="rId13"/>
    <p:sldId id="264" r:id="rId14"/>
    <p:sldId id="266" r:id="rId15"/>
    <p:sldId id="267" r:id="rId16"/>
    <p:sldId id="268"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algn="l" defTabSz="457200" rtl="0" fontAlgn="base" latinLnBrk="1">
      <a:spcBef>
        <a:spcPct val="0"/>
      </a:spcBef>
      <a:spcAft>
        <a:spcPct val="0"/>
      </a:spcAft>
      <a:defRPr kumimoji="1" kern="1200">
        <a:solidFill>
          <a:schemeClr val="tx1"/>
        </a:solidFill>
        <a:latin typeface="굴림" charset="-127"/>
        <a:ea typeface="굴림" charset="-127"/>
        <a:cs typeface="+mn-cs"/>
      </a:defRPr>
    </a:lvl1pPr>
    <a:lvl2pPr marL="457200" algn="l" defTabSz="457200" rtl="0" fontAlgn="base" latinLnBrk="1">
      <a:spcBef>
        <a:spcPct val="0"/>
      </a:spcBef>
      <a:spcAft>
        <a:spcPct val="0"/>
      </a:spcAft>
      <a:defRPr kumimoji="1" kern="1200">
        <a:solidFill>
          <a:schemeClr val="tx1"/>
        </a:solidFill>
        <a:latin typeface="굴림" charset="-127"/>
        <a:ea typeface="굴림" charset="-127"/>
        <a:cs typeface="+mn-cs"/>
      </a:defRPr>
    </a:lvl2pPr>
    <a:lvl3pPr marL="914400" algn="l" defTabSz="457200"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defTabSz="457200"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defTabSz="457200"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4928" autoAdjust="0"/>
    <p:restoredTop sz="94660"/>
  </p:normalViewPr>
  <p:slideViewPr>
    <p:cSldViewPr snapToObjects="1">
      <p:cViewPr varScale="1">
        <p:scale>
          <a:sx n="93" d="100"/>
          <a:sy n="93" d="100"/>
        </p:scale>
        <p:origin x="-816"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theme" Target="theme/theme1.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tableStyles" Target="tableStyles.xml"/><Relationship Id="rId26" Type="http://schemas.openxmlformats.org/officeDocument/2006/relationships/viewProps" Target="viewProps.xml"/><Relationship Id="rId11" Type="http://schemas.openxmlformats.org/officeDocument/2006/relationships/slide" Target="slides/slide10.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ED64CB22-31FB-43E0-AD4E-B08DDE0581F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D88448C-0AD7-4EFC-AE8B-D323D724697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92C9DB9-0143-4646-AC6B-EE6C38F68CE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8C8E83A0-CF87-4068-93D7-DB108201EE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F11A0010-353D-4A26-9F5A-AD0A213F92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8F70F4E9-793A-4773-8807-F8A5EDA532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a:p>
        </p:txBody>
      </p:sp>
      <p:sp>
        <p:nvSpPr>
          <p:cNvPr id="8" name="Slide Number Placeholder 5"/>
          <p:cNvSpPr>
            <a:spLocks noGrp="1"/>
          </p:cNvSpPr>
          <p:nvPr>
            <p:ph type="sldNum" sz="quarter" idx="11"/>
          </p:nvPr>
        </p:nvSpPr>
        <p:spPr/>
        <p:txBody>
          <a:bodyPr/>
          <a:lstStyle>
            <a:lvl1pPr>
              <a:defRPr/>
            </a:lvl1pPr>
          </a:lstStyle>
          <a:p>
            <a:pPr>
              <a:defRPr/>
            </a:pPr>
            <a:fld id="{03955111-6752-451B-888D-0F9B306D86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endParaRPr lang="en-US"/>
          </a:p>
        </p:txBody>
      </p:sp>
      <p:sp>
        <p:nvSpPr>
          <p:cNvPr id="4" name="Slide Number Placeholder 5"/>
          <p:cNvSpPr>
            <a:spLocks noGrp="1"/>
          </p:cNvSpPr>
          <p:nvPr>
            <p:ph type="sldNum" sz="quarter" idx="11"/>
          </p:nvPr>
        </p:nvSpPr>
        <p:spPr/>
        <p:txBody>
          <a:bodyPr/>
          <a:lstStyle>
            <a:lvl1pPr>
              <a:defRPr/>
            </a:lvl1pPr>
          </a:lstStyle>
          <a:p>
            <a:pPr>
              <a:defRPr/>
            </a:pPr>
            <a:fld id="{435D921D-2AB8-455F-AB45-7ECFEF60686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5493525D-EC58-4095-9D31-E84A31BE049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C0125A12-E6C4-48C8-A090-CDDF5D359F1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9B6F42B3-EA0B-41A4-9EFB-E1005FB98B5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bevel">
            <a:avLst>
              <a:gd name="adj" fmla="val 18750"/>
            </a:avLst>
          </a:prstGeom>
          <a:gradFill rotWithShape="1">
            <a:gsLst>
              <a:gs pos="0">
                <a:srgbClr val="FFEBFA"/>
              </a:gs>
              <a:gs pos="30000">
                <a:srgbClr val="C4D6EB"/>
              </a:gs>
              <a:gs pos="60001">
                <a:srgbClr val="85C2FF"/>
              </a:gs>
              <a:gs pos="100000">
                <a:srgbClr val="5E9EFF"/>
              </a:gs>
            </a:gsLst>
            <a:lin ang="18900000" scaled="1"/>
          </a:gra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5" name="Footer Placeholder 4"/>
          <p:cNvSpPr>
            <a:spLocks noGrp="1"/>
          </p:cNvSpPr>
          <p:nvPr>
            <p:ph type="ftr" sz="quarter" idx="3"/>
          </p:nvPr>
        </p:nvSpPr>
        <p:spPr>
          <a:xfrm>
            <a:off x="457200" y="6492875"/>
            <a:ext cx="2895600" cy="365125"/>
          </a:xfrm>
          <a:prstGeom prst="rect">
            <a:avLst/>
          </a:prstGeom>
        </p:spPr>
        <p:txBody>
          <a:bodyPr vert="horz" lIns="91440" tIns="45720" rIns="91440" bIns="45720" rtlCol="0" anchor="ctr"/>
          <a:lstStyle>
            <a:lvl1pPr algn="ctr" fontAlgn="auto" latinLnBrk="0">
              <a:spcBef>
                <a:spcPts val="0"/>
              </a:spcBef>
              <a:spcAft>
                <a:spcPts val="0"/>
              </a:spcAft>
              <a:defRPr kumimoji="0"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latinLnBrk="0">
              <a:spcBef>
                <a:spcPts val="0"/>
              </a:spcBef>
              <a:spcAft>
                <a:spcPts val="0"/>
              </a:spcAft>
              <a:defRPr kumimoji="0" sz="1200" smtClean="0">
                <a:solidFill>
                  <a:schemeClr val="tx1">
                    <a:tint val="75000"/>
                  </a:schemeClr>
                </a:solidFill>
                <a:latin typeface="+mn-lt"/>
                <a:ea typeface="+mn-ea"/>
              </a:defRPr>
            </a:lvl1pPr>
          </a:lstStyle>
          <a:p>
            <a:pPr>
              <a:defRPr/>
            </a:pPr>
            <a:fld id="{B0DE15D5-3FA6-4F9C-B7B5-FE7AEF2753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4" Type="http://schemas.openxmlformats.org/officeDocument/2006/relationships/hyperlink" Target="http://ratmmjess.tripod.com/rinaldini.jpg" TargetMode="External"/><Relationship Id="rId5" Type="http://schemas.openxmlformats.org/officeDocument/2006/relationships/hyperlink" Target="http://www.public.iastate.edu/~cfford/342colonialafrica.gif" TargetMode="External"/><Relationship Id="rId7" Type="http://schemas.openxmlformats.org/officeDocument/2006/relationships/hyperlink" Target="http://www.taiwandna.com/DutchEmpire.png" TargetMode="External"/><Relationship Id="rId1" Type="http://schemas.openxmlformats.org/officeDocument/2006/relationships/slideLayout" Target="../slideLayouts/slideLayout2.xml"/><Relationship Id="rId2" Type="http://schemas.openxmlformats.org/officeDocument/2006/relationships/hyperlink" Target="http://www.casahistoria.net/images/indochina%20conquest%20map.gif" TargetMode="External"/><Relationship Id="rId3" Type="http://schemas.openxmlformats.org/officeDocument/2006/relationships/hyperlink" Target="http://upload.wikimedia.org/wikipedia/commons/thumb/5/56/Vietnam_Expand1.gif/360px-Vietnam_Expand1.gif" TargetMode="External"/><Relationship Id="rId6" Type="http://schemas.openxmlformats.org/officeDocument/2006/relationships/hyperlink" Target="http://upload.wikimedia.org/wikipedia/en/thumb/d/d1/Evolution_of_the_Dutch_East_Indies.png/250px-Evolution_of_the_Dutch_East_Indies.p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9.xml"/><Relationship Id="rId2" Type="http://schemas.openxmlformats.org/officeDocument/2006/relationships/image" Target="../media/image2.gif"/><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685800" y="2130425"/>
            <a:ext cx="7989888" cy="1755775"/>
          </a:xfrm>
        </p:spPr>
        <p:txBody>
          <a:bodyPr/>
          <a:lstStyle/>
          <a:p>
            <a:r>
              <a:rPr lang="en-US" altLang="ko-KR" smtClean="0">
                <a:ea typeface="굴림" charset="-127"/>
              </a:rPr>
              <a:t>Imperialism in Southeast Asia and the Pacific Islands</a:t>
            </a:r>
          </a:p>
        </p:txBody>
      </p:sp>
      <p:sp>
        <p:nvSpPr>
          <p:cNvPr id="3" name="Subtitle 2"/>
          <p:cNvSpPr>
            <a:spLocks noGrp="1"/>
          </p:cNvSpPr>
          <p:nvPr>
            <p:ph type="subTitle" idx="1"/>
          </p:nvPr>
        </p:nvSpPr>
        <p:spPr/>
        <p:txBody>
          <a:bodyPr/>
          <a:lstStyle/>
          <a:p>
            <a:r>
              <a:rPr lang="en-US" altLang="ko-KR" b="1" smtClean="0">
                <a:solidFill>
                  <a:schemeClr val="tx1"/>
                </a:solidFill>
                <a:ea typeface="굴림" charset="-127"/>
              </a:rPr>
              <a:t>Jae Lee, Jungwook Park, Jenny Choi</a:t>
            </a:r>
          </a:p>
          <a:p>
            <a:r>
              <a:rPr lang="en-US" altLang="ko-KR" b="1" smtClean="0">
                <a:solidFill>
                  <a:schemeClr val="tx1"/>
                </a:solidFill>
                <a:ea typeface="굴림" charset="-127"/>
              </a:rPr>
              <a:t>World History G</a:t>
            </a:r>
          </a:p>
          <a:p>
            <a:r>
              <a:rPr lang="en-US" altLang="ko-KR" b="1" smtClean="0">
                <a:solidFill>
                  <a:schemeClr val="tx1"/>
                </a:solidFill>
                <a:ea typeface="굴림" charset="-127"/>
              </a:rPr>
              <a:t>January 15, 2009</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altLang="ko-KR" smtClean="0">
                <a:ea typeface="굴림" charset="-127"/>
              </a:rPr>
              <a:t>Imperialist Britain</a:t>
            </a:r>
          </a:p>
        </p:txBody>
      </p:sp>
      <p:sp>
        <p:nvSpPr>
          <p:cNvPr id="3" name="Content Placeholder 2"/>
          <p:cNvSpPr>
            <a:spLocks noGrp="1"/>
          </p:cNvSpPr>
          <p:nvPr>
            <p:ph sz="half" idx="1"/>
          </p:nvPr>
        </p:nvSpPr>
        <p:spPr/>
        <p:txBody>
          <a:bodyPr rtlCol="0">
            <a:normAutofit fontScale="70000" lnSpcReduction="20000"/>
          </a:bodyPr>
          <a:lstStyle/>
          <a:p>
            <a:pPr fontAlgn="auto">
              <a:spcAft>
                <a:spcPts val="0"/>
              </a:spcAft>
              <a:buFont typeface="Arial"/>
              <a:buChar char="•"/>
              <a:defRPr/>
            </a:pPr>
            <a:r>
              <a:rPr lang="en-US" dirty="0" smtClean="0"/>
              <a:t>Compared to other European countries, Britain has imperialized most countries.</a:t>
            </a:r>
          </a:p>
          <a:p>
            <a:pPr fontAlgn="auto">
              <a:spcAft>
                <a:spcPts val="0"/>
              </a:spcAft>
              <a:buFont typeface="Arial"/>
              <a:buChar char="•"/>
              <a:defRPr/>
            </a:pPr>
            <a:r>
              <a:rPr lang="en-US" dirty="0" smtClean="0"/>
              <a:t>During the 19</a:t>
            </a:r>
            <a:r>
              <a:rPr lang="en-US" baseline="30000" dirty="0" smtClean="0"/>
              <a:t>th</a:t>
            </a:r>
            <a:r>
              <a:rPr lang="en-US" dirty="0" smtClean="0"/>
              <a:t> century, Britain focused on imperializing countries in Asia, particular China and India. Britain also focused on imperializing Australia. </a:t>
            </a:r>
          </a:p>
          <a:p>
            <a:pPr fontAlgn="auto">
              <a:spcAft>
                <a:spcPts val="0"/>
              </a:spcAft>
              <a:buFont typeface="Arial"/>
              <a:buChar char="•"/>
              <a:defRPr/>
            </a:pPr>
            <a:r>
              <a:rPr lang="en-US" dirty="0" smtClean="0"/>
              <a:t>More British colonized other countries, more it gained power. However, Britain had to go through rebellions from other countries.</a:t>
            </a:r>
          </a:p>
          <a:p>
            <a:pPr fontAlgn="auto">
              <a:spcAft>
                <a:spcPts val="0"/>
              </a:spcAft>
              <a:buFont typeface="Arial"/>
              <a:buChar char="•"/>
              <a:defRPr/>
            </a:pPr>
            <a:r>
              <a:rPr lang="en-US" dirty="0" smtClean="0"/>
              <a:t>So far, Britain had took control of Malaysia, Singapore, parts of India, and China. </a:t>
            </a:r>
            <a:endParaRPr lang="en-US" dirty="0"/>
          </a:p>
        </p:txBody>
      </p:sp>
      <p:pic>
        <p:nvPicPr>
          <p:cNvPr id="19459" name="Picture 4"/>
          <p:cNvPicPr>
            <a:picLocks noChangeAspect="1"/>
          </p:cNvPicPr>
          <p:nvPr/>
        </p:nvPicPr>
        <p:blipFill>
          <a:blip r:embed="rId2"/>
          <a:srcRect/>
          <a:stretch>
            <a:fillRect/>
          </a:stretch>
        </p:blipFill>
        <p:spPr bwMode="auto">
          <a:xfrm>
            <a:off x="4876800" y="2362200"/>
            <a:ext cx="3168650" cy="21240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altLang="ko-KR" smtClean="0">
                <a:ea typeface="굴림" charset="-127"/>
              </a:rPr>
              <a:t>British and India</a:t>
            </a:r>
          </a:p>
        </p:txBody>
      </p:sp>
      <p:sp>
        <p:nvSpPr>
          <p:cNvPr id="20482" name="Content Placeholder 2"/>
          <p:cNvSpPr>
            <a:spLocks noGrp="1"/>
          </p:cNvSpPr>
          <p:nvPr>
            <p:ph sz="half" idx="1"/>
          </p:nvPr>
        </p:nvSpPr>
        <p:spPr>
          <a:xfrm>
            <a:off x="457200" y="1600200"/>
            <a:ext cx="4038600" cy="4953000"/>
          </a:xfrm>
        </p:spPr>
        <p:txBody>
          <a:bodyPr/>
          <a:lstStyle/>
          <a:p>
            <a:pPr marL="84138" indent="-84138"/>
            <a:r>
              <a:rPr lang="en-US" altLang="ko-KR" sz="1600" smtClean="0">
                <a:ea typeface="굴림" charset="-127"/>
              </a:rPr>
              <a:t>Britain took over India from the 1600s and it started the British East India Company. The British did everything from imposing taxes to instituting reforms. Canals and railroads were built and education was formed.</a:t>
            </a:r>
          </a:p>
          <a:p>
            <a:pPr marL="84138" indent="-84138"/>
            <a:r>
              <a:rPr lang="en-US" altLang="ko-KR" sz="1600" smtClean="0">
                <a:ea typeface="굴림" charset="-127"/>
              </a:rPr>
              <a:t> Starting from the mid-19</a:t>
            </a:r>
            <a:r>
              <a:rPr lang="en-US" altLang="ko-KR" sz="1600" baseline="30000" smtClean="0">
                <a:ea typeface="굴림" charset="-127"/>
              </a:rPr>
              <a:t>th</a:t>
            </a:r>
            <a:r>
              <a:rPr lang="en-US" altLang="ko-KR" sz="1600" smtClean="0">
                <a:ea typeface="굴림" charset="-127"/>
              </a:rPr>
              <a:t> century however, the Indians resented British interference in their customs as they were struck from poverty and famine.</a:t>
            </a:r>
          </a:p>
          <a:p>
            <a:pPr marL="84138" indent="-84138"/>
            <a:r>
              <a:rPr lang="en-US" altLang="ko-KR" sz="1600" smtClean="0">
                <a:ea typeface="굴림" charset="-127"/>
              </a:rPr>
              <a:t>The Sepoy Rebellion occurred in 1857, when a rumor was heard that British soldiers smeared their weapons with cow and pig fat. This broke the taboo of Muslim and Hindu beliefs. The rebellion turned out to be a failure for the Indians due to lack of military power they had.</a:t>
            </a:r>
          </a:p>
          <a:p>
            <a:pPr marL="84138" indent="-84138"/>
            <a:r>
              <a:rPr lang="en-US" altLang="ko-KR" sz="1600" smtClean="0">
                <a:ea typeface="굴림" charset="-127"/>
              </a:rPr>
              <a:t>After the rebellion, the British became more cautious, and many Indians remained bitter and distrustful of their rulers. </a:t>
            </a:r>
          </a:p>
        </p:txBody>
      </p:sp>
      <p:pic>
        <p:nvPicPr>
          <p:cNvPr id="20483" name="Picture 5"/>
          <p:cNvPicPr>
            <a:picLocks noChangeAspect="1"/>
          </p:cNvPicPr>
          <p:nvPr/>
        </p:nvPicPr>
        <p:blipFill>
          <a:blip r:embed="rId2"/>
          <a:srcRect/>
          <a:stretch>
            <a:fillRect/>
          </a:stretch>
        </p:blipFill>
        <p:spPr bwMode="auto">
          <a:xfrm>
            <a:off x="4876800" y="2514600"/>
            <a:ext cx="3810000" cy="2286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India’s Pacifist Movement</a:t>
            </a:r>
            <a:endParaRPr lang="en-US" dirty="0"/>
          </a:p>
        </p:txBody>
      </p:sp>
      <p:sp>
        <p:nvSpPr>
          <p:cNvPr id="3" name="Content Placeholder 2"/>
          <p:cNvSpPr>
            <a:spLocks noGrp="1"/>
          </p:cNvSpPr>
          <p:nvPr>
            <p:ph idx="1"/>
          </p:nvPr>
        </p:nvSpPr>
        <p:spPr/>
        <p:txBody>
          <a:bodyPr/>
          <a:lstStyle/>
          <a:p>
            <a:r>
              <a:rPr lang="en-US" sz="1800" dirty="0" smtClean="0"/>
              <a:t>One of India’s most well-known movements against the British Empire was passive resistance, a pacifist movement where violent methods were not used. For decades, people led by Mahatma Gandhi participated in boycotts, hunger strikes, demonstrations and refused to cooperate with the British Empire. He was arrested and imprisoned multiple times for his actions.</a:t>
            </a:r>
          </a:p>
          <a:p>
            <a:endParaRPr lang="en-US" sz="1800" dirty="0" smtClean="0"/>
          </a:p>
          <a:p>
            <a:r>
              <a:rPr lang="en-US" sz="1800" dirty="0" smtClean="0"/>
              <a:t>In economical boycotts, Gandhi encouraged people to buy traditional homespun clothes, made by Indian craftsmen out of work due to British textile factories. </a:t>
            </a:r>
          </a:p>
          <a:p>
            <a:endParaRPr lang="en-US" sz="1800" dirty="0" smtClean="0"/>
          </a:p>
          <a:p>
            <a:r>
              <a:rPr lang="en-US" sz="1800" dirty="0" smtClean="0"/>
              <a:t>Britain responded violently to this movement, beating back protesters. Demonstrators who marched to salt depots to speak out against British monopoly over the business were arrested. In response to these violent actions, though, the movement grew ever stronger, gathering more people and becoming more organized and unified.</a:t>
            </a:r>
            <a:endParaRPr lang="en-US" sz="1800" smtClean="0"/>
          </a:p>
          <a:p>
            <a:endParaRPr lang="en-US" sz="1800" smtClean="0"/>
          </a:p>
          <a:p>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altLang="ko-KR" smtClean="0">
                <a:ea typeface="굴림" charset="-127"/>
              </a:rPr>
              <a:t>Britain and Asia</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Britain’s imperial rival was the Dutch. </a:t>
            </a:r>
          </a:p>
          <a:p>
            <a:pPr fontAlgn="auto">
              <a:spcAft>
                <a:spcPts val="0"/>
              </a:spcAft>
              <a:buFont typeface="Arial"/>
              <a:buChar char="•"/>
              <a:defRPr/>
            </a:pPr>
            <a:r>
              <a:rPr lang="en-US" dirty="0" smtClean="0"/>
              <a:t>To compete with Dutch, the British established a trading base that would help their ships to travel India and China.</a:t>
            </a:r>
          </a:p>
          <a:p>
            <a:pPr fontAlgn="auto">
              <a:spcAft>
                <a:spcPts val="0"/>
              </a:spcAft>
              <a:buFont typeface="Arial"/>
              <a:buChar char="•"/>
              <a:defRPr/>
            </a:pPr>
            <a:r>
              <a:rPr lang="en-US" dirty="0" smtClean="0"/>
              <a:t>By doing this, they found out that Singapore and Malaysia had essential resources like tin and rubber. </a:t>
            </a:r>
          </a:p>
          <a:p>
            <a:pPr fontAlgn="auto">
              <a:spcAft>
                <a:spcPts val="0"/>
              </a:spcAft>
              <a:buFont typeface="Arial"/>
              <a:buChar char="•"/>
              <a:defRPr/>
            </a:pPr>
            <a:r>
              <a:rPr lang="en-US" dirty="0" smtClean="0"/>
              <a:t>British gained colonies in Malaysia and Singapore became a busy port for resources. </a:t>
            </a:r>
          </a:p>
          <a:p>
            <a:pPr fontAlgn="auto">
              <a:spcAft>
                <a:spcPts val="0"/>
              </a:spcAft>
              <a:buFont typeface="Arial"/>
              <a:buChar char="•"/>
              <a:defRPr/>
            </a:pPr>
            <a:r>
              <a:rPr lang="en-US" dirty="0" smtClean="0"/>
              <a:t>Britain ordered the Chinese in Singapore to move to Malaysia. Chinese eventually became successful business workers but the indigenous people of Malaysia became minorities.</a:t>
            </a:r>
          </a:p>
          <a:p>
            <a:pPr fontAlgn="auto">
              <a:spcAft>
                <a:spcPts val="0"/>
              </a:spcAft>
              <a:buFont typeface="Arial"/>
              <a:buChar char="•"/>
              <a:defRPr/>
            </a:pPr>
            <a:r>
              <a:rPr lang="en-US" dirty="0" smtClean="0"/>
              <a:t> Currently, conflicts between native Malays and Chinese residents remain unsolved.</a:t>
            </a:r>
          </a:p>
        </p:txBody>
      </p:sp>
      <p:pic>
        <p:nvPicPr>
          <p:cNvPr id="21507" name="Picture 5"/>
          <p:cNvPicPr>
            <a:picLocks noChangeAspect="1"/>
          </p:cNvPicPr>
          <p:nvPr/>
        </p:nvPicPr>
        <p:blipFill>
          <a:blip r:embed="rId2"/>
          <a:srcRect/>
          <a:stretch>
            <a:fillRect/>
          </a:stretch>
        </p:blipFill>
        <p:spPr bwMode="auto">
          <a:xfrm>
            <a:off x="4953000" y="1809750"/>
            <a:ext cx="3733800" cy="4316413"/>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altLang="ko-KR" smtClean="0">
                <a:ea typeface="굴림" charset="-127"/>
              </a:rPr>
              <a:t>British and China</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China was the country that gone through most rebellions against Britain. Britain viewed China as a perfect place for trade.</a:t>
            </a:r>
          </a:p>
          <a:p>
            <a:pPr fontAlgn="auto">
              <a:spcAft>
                <a:spcPts val="0"/>
              </a:spcAft>
              <a:buFont typeface="Arial"/>
              <a:buChar char="•"/>
              <a:defRPr/>
            </a:pPr>
            <a:r>
              <a:rPr lang="en-US" dirty="0" smtClean="0"/>
              <a:t>From the late 1840s, Chinese government became concerned about overpopulation, thanks to Britain for colonizing.</a:t>
            </a:r>
          </a:p>
          <a:p>
            <a:pPr fontAlgn="auto">
              <a:spcAft>
                <a:spcPts val="0"/>
              </a:spcAft>
              <a:buFont typeface="Arial"/>
              <a:buChar char="•"/>
              <a:defRPr/>
            </a:pPr>
            <a:r>
              <a:rPr lang="en-US" dirty="0" smtClean="0"/>
              <a:t>The </a:t>
            </a:r>
            <a:r>
              <a:rPr lang="en-US" dirty="0" err="1" smtClean="0"/>
              <a:t>Taiping</a:t>
            </a:r>
            <a:r>
              <a:rPr lang="en-US" dirty="0" smtClean="0"/>
              <a:t> Rebellion occurred when Chinese people went against the Qing dynasty. The rebellion caused more problems for Chinese as they slowly lost power.</a:t>
            </a:r>
          </a:p>
          <a:p>
            <a:pPr fontAlgn="auto">
              <a:spcAft>
                <a:spcPts val="0"/>
              </a:spcAft>
              <a:buFont typeface="Arial"/>
              <a:buChar char="•"/>
              <a:defRPr/>
            </a:pPr>
            <a:r>
              <a:rPr lang="en-US" dirty="0" smtClean="0"/>
              <a:t>Despite the failure of the Boxer Rebellion, Chinese nationalism had grown and the Chinese believed they can gain more ability to resist foreign influence particularly British. </a:t>
            </a:r>
          </a:p>
        </p:txBody>
      </p:sp>
      <p:pic>
        <p:nvPicPr>
          <p:cNvPr id="22531" name="Picture 4"/>
          <p:cNvPicPr>
            <a:picLocks noChangeAspect="1"/>
          </p:cNvPicPr>
          <p:nvPr/>
        </p:nvPicPr>
        <p:blipFill>
          <a:blip r:embed="rId2"/>
          <a:srcRect/>
          <a:stretch>
            <a:fillRect/>
          </a:stretch>
        </p:blipFill>
        <p:spPr bwMode="auto">
          <a:xfrm>
            <a:off x="4530725" y="2286000"/>
            <a:ext cx="4156075" cy="292735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AutoShape 2"/>
          <p:cNvSpPr>
            <a:spLocks noGrp="1"/>
          </p:cNvSpPr>
          <p:nvPr>
            <p:ph type="title"/>
          </p:nvPr>
        </p:nvSpPr>
        <p:spPr>
          <a:ln>
            <a:headEnd type="none" w="med" len="med"/>
            <a:tailEnd type="none" w="med" len="med"/>
          </a:ln>
        </p:spPr>
        <p:txBody>
          <a:bodyPr/>
          <a:lstStyle/>
          <a:p>
            <a:r>
              <a:rPr lang="en-US" altLang="ko-KR" sz="4000" smtClean="0">
                <a:ea typeface="굴림" charset="-127"/>
              </a:rPr>
              <a:t>Imperialist France</a:t>
            </a:r>
          </a:p>
        </p:txBody>
      </p:sp>
      <p:sp>
        <p:nvSpPr>
          <p:cNvPr id="23555" name="Rectangle 3"/>
          <p:cNvSpPr>
            <a:spLocks noGrp="1"/>
          </p:cNvSpPr>
          <p:nvPr>
            <p:ph type="body" idx="1"/>
          </p:nvPr>
        </p:nvSpPr>
        <p:spPr>
          <a:xfrm>
            <a:off x="0" y="1417637"/>
            <a:ext cx="4572000" cy="5438775"/>
          </a:xfrm>
        </p:spPr>
        <p:txBody>
          <a:bodyPr/>
          <a:lstStyle/>
          <a:p>
            <a:pPr>
              <a:lnSpc>
                <a:spcPct val="80000"/>
              </a:lnSpc>
            </a:pPr>
            <a:r>
              <a:rPr lang="en-US" altLang="ko-KR" sz="2800" dirty="0" smtClean="0">
                <a:ea typeface="굴림" charset="-127"/>
              </a:rPr>
              <a:t>Took over Indochina on the Southeast Asian mainland.</a:t>
            </a:r>
          </a:p>
          <a:p>
            <a:pPr>
              <a:lnSpc>
                <a:spcPct val="80000"/>
              </a:lnSpc>
            </a:pPr>
            <a:r>
              <a:rPr lang="en-US" altLang="ko-KR" sz="2800" dirty="0" smtClean="0">
                <a:ea typeface="굴림" charset="-127"/>
              </a:rPr>
              <a:t>Have been active in Southeast Asia since the 17th century.</a:t>
            </a:r>
          </a:p>
          <a:p>
            <a:pPr>
              <a:lnSpc>
                <a:spcPct val="80000"/>
              </a:lnSpc>
            </a:pPr>
            <a:r>
              <a:rPr lang="en-US" altLang="ko-KR" sz="2800" dirty="0" smtClean="0">
                <a:ea typeface="굴림" charset="-127"/>
              </a:rPr>
              <a:t>Helped the Nguyen dynasty rise to power in Vietnam.</a:t>
            </a:r>
          </a:p>
          <a:p>
            <a:pPr>
              <a:lnSpc>
                <a:spcPct val="80000"/>
              </a:lnSpc>
            </a:pPr>
            <a:r>
              <a:rPr lang="en-US" altLang="ko-KR" sz="2800" dirty="0" smtClean="0">
                <a:ea typeface="굴림" charset="-127"/>
              </a:rPr>
              <a:t>French Control in Indochina</a:t>
            </a:r>
          </a:p>
          <a:p>
            <a:pPr>
              <a:lnSpc>
                <a:spcPct val="80000"/>
              </a:lnSpc>
            </a:pPr>
            <a:r>
              <a:rPr lang="en-US" altLang="ko-KR" sz="2800" dirty="0" smtClean="0">
                <a:ea typeface="굴림" charset="-127"/>
              </a:rPr>
              <a:t>French control Vietnam, Laos, Cambodia</a:t>
            </a:r>
          </a:p>
          <a:p>
            <a:pPr>
              <a:lnSpc>
                <a:spcPct val="80000"/>
              </a:lnSpc>
            </a:pPr>
            <a:r>
              <a:rPr lang="en-US" altLang="ko-KR" sz="2800" dirty="0" smtClean="0">
                <a:ea typeface="굴림" charset="-127"/>
              </a:rPr>
              <a:t>Directly controlled French Indochina</a:t>
            </a:r>
          </a:p>
          <a:p>
            <a:pPr>
              <a:lnSpc>
                <a:spcPct val="80000"/>
              </a:lnSpc>
            </a:pPr>
            <a:r>
              <a:rPr lang="en-US" altLang="ko-KR" sz="2800" dirty="0" smtClean="0">
                <a:ea typeface="굴림" charset="-127"/>
              </a:rPr>
              <a:t>Exported rice, which angered the Vietnamese.</a:t>
            </a:r>
            <a:endParaRPr lang="ko-KR" altLang="en-US" sz="2800" dirty="0" smtClean="0">
              <a:ea typeface="굴림" charset="-127"/>
            </a:endParaRPr>
          </a:p>
        </p:txBody>
      </p:sp>
      <p:pic>
        <p:nvPicPr>
          <p:cNvPr id="23556" name="Picture 4" descr="indochina%20conquest%20map"/>
          <p:cNvPicPr>
            <a:picLocks noChangeAspect="1" noChangeArrowheads="1"/>
          </p:cNvPicPr>
          <p:nvPr/>
        </p:nvPicPr>
        <p:blipFill>
          <a:blip r:embed="rId2"/>
          <a:srcRect/>
          <a:stretch>
            <a:fillRect/>
          </a:stretch>
        </p:blipFill>
        <p:spPr bwMode="auto">
          <a:xfrm>
            <a:off x="5264150" y="1417637"/>
            <a:ext cx="3635768" cy="5438775"/>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AutoShape 2"/>
          <p:cNvSpPr>
            <a:spLocks noGrp="1"/>
          </p:cNvSpPr>
          <p:nvPr>
            <p:ph type="title"/>
          </p:nvPr>
        </p:nvSpPr>
        <p:spPr>
          <a:ln>
            <a:headEnd type="none" w="med" len="med"/>
            <a:tailEnd type="none" w="med" len="med"/>
          </a:ln>
        </p:spPr>
        <p:txBody>
          <a:bodyPr/>
          <a:lstStyle/>
          <a:p>
            <a:r>
              <a:rPr lang="en-US" altLang="ko-KR" sz="4000" smtClean="0">
                <a:ea typeface="굴림" charset="-127"/>
              </a:rPr>
              <a:t>Vietnam Controlled France</a:t>
            </a:r>
          </a:p>
        </p:txBody>
      </p:sp>
      <p:sp>
        <p:nvSpPr>
          <p:cNvPr id="24579" name="Rectangle 3"/>
          <p:cNvSpPr>
            <a:spLocks noGrp="1"/>
          </p:cNvSpPr>
          <p:nvPr>
            <p:ph type="body" idx="1"/>
          </p:nvPr>
        </p:nvSpPr>
        <p:spPr>
          <a:xfrm>
            <a:off x="457200" y="1600200"/>
            <a:ext cx="4114800" cy="4525963"/>
          </a:xfrm>
        </p:spPr>
        <p:txBody>
          <a:bodyPr/>
          <a:lstStyle/>
          <a:p>
            <a:pPr>
              <a:lnSpc>
                <a:spcPct val="80000"/>
              </a:lnSpc>
            </a:pPr>
            <a:r>
              <a:rPr lang="en-US" altLang="ko-KR" sz="1800" smtClean="0">
                <a:ea typeface="굴림" charset="-127"/>
              </a:rPr>
              <a:t>During the 1840s, during the rule of an anti-Christian Vietnamese emperor, seven French missionaries were killed in Vietnam.  </a:t>
            </a:r>
          </a:p>
          <a:p>
            <a:pPr lvl="1">
              <a:lnSpc>
                <a:spcPct val="80000"/>
              </a:lnSpc>
            </a:pPr>
            <a:r>
              <a:rPr lang="en-US" altLang="ko-KR" sz="1600" smtClean="0">
                <a:ea typeface="굴림" charset="-127"/>
              </a:rPr>
              <a:t>This caused Napoleon III to order the French army to invade southern Vietnam.</a:t>
            </a:r>
            <a:r>
              <a:rPr lang="en-US" altLang="ko-KR" sz="1800" smtClean="0">
                <a:ea typeface="굴림" charset="-127"/>
              </a:rPr>
              <a:t> </a:t>
            </a:r>
          </a:p>
          <a:p>
            <a:pPr>
              <a:lnSpc>
                <a:spcPct val="80000"/>
              </a:lnSpc>
            </a:pPr>
            <a:r>
              <a:rPr lang="en-US" altLang="ko-KR" sz="1800" smtClean="0">
                <a:ea typeface="굴림" charset="-127"/>
              </a:rPr>
              <a:t>Using direct colonial management, the French filled all the important positions in the government bureaucracy.  </a:t>
            </a:r>
          </a:p>
          <a:p>
            <a:pPr lvl="1">
              <a:lnSpc>
                <a:spcPct val="80000"/>
              </a:lnSpc>
            </a:pPr>
            <a:r>
              <a:rPr lang="en-US" altLang="ko-KR" sz="1600" smtClean="0">
                <a:ea typeface="굴림" charset="-127"/>
              </a:rPr>
              <a:t>They did not encourage local industry.</a:t>
            </a:r>
          </a:p>
          <a:p>
            <a:pPr lvl="1">
              <a:lnSpc>
                <a:spcPct val="80000"/>
              </a:lnSpc>
            </a:pPr>
            <a:r>
              <a:rPr lang="en-US" altLang="ko-KR" sz="1600" smtClean="0">
                <a:ea typeface="굴림" charset="-127"/>
              </a:rPr>
              <a:t>Four times as much land was devoted to rice production.</a:t>
            </a:r>
          </a:p>
          <a:p>
            <a:pPr lvl="2">
              <a:lnSpc>
                <a:spcPct val="80000"/>
              </a:lnSpc>
            </a:pPr>
            <a:r>
              <a:rPr lang="en-US" altLang="ko-KR" sz="1400" smtClean="0">
                <a:ea typeface="굴림" charset="-127"/>
              </a:rPr>
              <a:t>Peasant rice consumption was decreased because much of the rice was exported.  </a:t>
            </a:r>
          </a:p>
          <a:p>
            <a:pPr lvl="2">
              <a:lnSpc>
                <a:spcPct val="80000"/>
              </a:lnSpc>
            </a:pPr>
            <a:r>
              <a:rPr lang="en-US" altLang="ko-KR" sz="1400" smtClean="0">
                <a:ea typeface="굴림" charset="-127"/>
              </a:rPr>
              <a:t>Because of this reduction, anger drove the Vietnamese to stage resistance against the French.</a:t>
            </a:r>
            <a:r>
              <a:rPr lang="en-US" altLang="ko-KR" sz="1600" smtClean="0">
                <a:ea typeface="굴림" charset="-127"/>
              </a:rPr>
              <a:t> </a:t>
            </a:r>
            <a:endParaRPr lang="ko-KR" altLang="en-US" sz="1600" smtClean="0">
              <a:ea typeface="굴림" charset="-127"/>
            </a:endParaRPr>
          </a:p>
        </p:txBody>
      </p:sp>
      <p:pic>
        <p:nvPicPr>
          <p:cNvPr id="24580" name="Picture 4" descr="360px-Vietnam_Expand1"/>
          <p:cNvPicPr>
            <a:picLocks noChangeAspect="1" noChangeArrowheads="1"/>
          </p:cNvPicPr>
          <p:nvPr/>
        </p:nvPicPr>
        <p:blipFill>
          <a:blip r:embed="rId2"/>
          <a:srcRect/>
          <a:stretch>
            <a:fillRect/>
          </a:stretch>
        </p:blipFill>
        <p:spPr bwMode="auto">
          <a:xfrm>
            <a:off x="5257800" y="1524000"/>
            <a:ext cx="3200400" cy="5334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AutoShape 2"/>
          <p:cNvSpPr>
            <a:spLocks noGrp="1"/>
          </p:cNvSpPr>
          <p:nvPr>
            <p:ph type="title"/>
          </p:nvPr>
        </p:nvSpPr>
        <p:spPr>
          <a:xfrm>
            <a:off x="228600" y="28575"/>
            <a:ext cx="8686800" cy="1571625"/>
          </a:xfrm>
          <a:ln>
            <a:headEnd type="none" w="med" len="med"/>
            <a:tailEnd type="none" w="med" len="med"/>
          </a:ln>
        </p:spPr>
        <p:txBody>
          <a:bodyPr/>
          <a:lstStyle/>
          <a:p>
            <a:r>
              <a:rPr lang="en-US" altLang="ko-KR" sz="4000" smtClean="0">
                <a:ea typeface="굴림" charset="-127"/>
              </a:rPr>
              <a:t>Unsuccessful African Rebellion Against France</a:t>
            </a:r>
          </a:p>
        </p:txBody>
      </p:sp>
      <p:sp>
        <p:nvSpPr>
          <p:cNvPr id="28675" name="Rectangle 3"/>
          <p:cNvSpPr>
            <a:spLocks noGrp="1"/>
          </p:cNvSpPr>
          <p:nvPr>
            <p:ph type="body" idx="1"/>
          </p:nvPr>
        </p:nvSpPr>
        <p:spPr>
          <a:xfrm>
            <a:off x="457200" y="1600200"/>
            <a:ext cx="4114800" cy="4525963"/>
          </a:xfrm>
        </p:spPr>
        <p:txBody>
          <a:bodyPr/>
          <a:lstStyle/>
          <a:p>
            <a:r>
              <a:rPr lang="en-US" altLang="ko-KR" smtClean="0">
                <a:ea typeface="굴림" charset="-127"/>
              </a:rPr>
              <a:t>African Resistance</a:t>
            </a:r>
          </a:p>
          <a:p>
            <a:r>
              <a:rPr lang="en-US" altLang="ko-KR" smtClean="0">
                <a:ea typeface="굴림" charset="-127"/>
              </a:rPr>
              <a:t>Unsuccessful Movements</a:t>
            </a:r>
          </a:p>
          <a:p>
            <a:pPr lvl="1"/>
            <a:r>
              <a:rPr lang="en-US" altLang="ko-KR" smtClean="0">
                <a:ea typeface="굴림" charset="-127"/>
              </a:rPr>
              <a:t>Algeria actively resists French for almost 50 years</a:t>
            </a:r>
          </a:p>
          <a:p>
            <a:pPr lvl="1"/>
            <a:r>
              <a:rPr lang="en-US" altLang="ko-KR" smtClean="0">
                <a:ea typeface="굴림" charset="-127"/>
              </a:rPr>
              <a:t>Samori Touré fights French in West Africa for 16 years.</a:t>
            </a:r>
            <a:endParaRPr lang="ko-KR" altLang="en-US" smtClean="0">
              <a:ea typeface="굴림" charset="-127"/>
            </a:endParaRPr>
          </a:p>
        </p:txBody>
      </p:sp>
      <p:pic>
        <p:nvPicPr>
          <p:cNvPr id="28676" name="Picture 4" descr="rinaldini"/>
          <p:cNvPicPr>
            <a:picLocks noChangeAspect="1" noChangeArrowheads="1"/>
          </p:cNvPicPr>
          <p:nvPr/>
        </p:nvPicPr>
        <p:blipFill>
          <a:blip r:embed="rId2"/>
          <a:srcRect/>
          <a:stretch>
            <a:fillRect/>
          </a:stretch>
        </p:blipFill>
        <p:spPr bwMode="auto">
          <a:xfrm>
            <a:off x="5292725" y="1846263"/>
            <a:ext cx="2768600" cy="3163887"/>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AutoShape 2"/>
          <p:cNvSpPr>
            <a:spLocks noGrp="1"/>
          </p:cNvSpPr>
          <p:nvPr>
            <p:ph type="title"/>
          </p:nvPr>
        </p:nvSpPr>
        <p:spPr>
          <a:xfrm>
            <a:off x="250825" y="0"/>
            <a:ext cx="8569325" cy="1600200"/>
          </a:xfrm>
          <a:ln>
            <a:headEnd type="none" w="med" len="med"/>
            <a:tailEnd type="none" w="med" len="med"/>
          </a:ln>
        </p:spPr>
        <p:txBody>
          <a:bodyPr/>
          <a:lstStyle/>
          <a:p>
            <a:r>
              <a:rPr lang="en-US" altLang="ko-KR" sz="4000" smtClean="0">
                <a:ea typeface="굴림" charset="-127"/>
              </a:rPr>
              <a:t>Negative and Positive Effects of Africa </a:t>
            </a:r>
          </a:p>
        </p:txBody>
      </p:sp>
      <p:sp>
        <p:nvSpPr>
          <p:cNvPr id="29699" name="Rectangle 3"/>
          <p:cNvSpPr>
            <a:spLocks noGrp="1"/>
          </p:cNvSpPr>
          <p:nvPr>
            <p:ph type="body" idx="1"/>
          </p:nvPr>
        </p:nvSpPr>
        <p:spPr>
          <a:xfrm>
            <a:off x="457200" y="1600200"/>
            <a:ext cx="4114800" cy="4525963"/>
          </a:xfrm>
        </p:spPr>
        <p:txBody>
          <a:bodyPr/>
          <a:lstStyle/>
          <a:p>
            <a:pPr>
              <a:lnSpc>
                <a:spcPct val="80000"/>
              </a:lnSpc>
            </a:pPr>
            <a:r>
              <a:rPr lang="en-US" altLang="ko-KR" sz="2400" smtClean="0">
                <a:ea typeface="굴림" charset="-127"/>
              </a:rPr>
              <a:t>Negative effects</a:t>
            </a:r>
          </a:p>
          <a:p>
            <a:pPr lvl="1">
              <a:lnSpc>
                <a:spcPct val="80000"/>
              </a:lnSpc>
            </a:pPr>
            <a:r>
              <a:rPr lang="en-US" altLang="ko-KR" sz="2000" smtClean="0">
                <a:ea typeface="굴림" charset="-127"/>
              </a:rPr>
              <a:t>Africans lose land and independence.</a:t>
            </a:r>
          </a:p>
          <a:p>
            <a:pPr lvl="1">
              <a:lnSpc>
                <a:spcPct val="80000"/>
              </a:lnSpc>
            </a:pPr>
            <a:r>
              <a:rPr lang="en-US" altLang="ko-KR" sz="2000" smtClean="0">
                <a:ea typeface="굴림" charset="-127"/>
              </a:rPr>
              <a:t>Traditional cultures break down</a:t>
            </a:r>
          </a:p>
          <a:p>
            <a:pPr lvl="1">
              <a:lnSpc>
                <a:spcPct val="80000"/>
              </a:lnSpc>
            </a:pPr>
            <a:r>
              <a:rPr lang="en-US" altLang="ko-KR" sz="2000" smtClean="0">
                <a:ea typeface="굴림" charset="-127"/>
              </a:rPr>
              <a:t>Division of Africa creates problems that continue today.</a:t>
            </a:r>
          </a:p>
          <a:p>
            <a:pPr>
              <a:lnSpc>
                <a:spcPct val="80000"/>
              </a:lnSpc>
            </a:pPr>
            <a:r>
              <a:rPr lang="en-US" altLang="ko-KR" sz="2400" smtClean="0">
                <a:ea typeface="굴림" charset="-127"/>
              </a:rPr>
              <a:t>Positive effects</a:t>
            </a:r>
          </a:p>
          <a:p>
            <a:pPr lvl="1">
              <a:lnSpc>
                <a:spcPct val="80000"/>
              </a:lnSpc>
            </a:pPr>
            <a:r>
              <a:rPr lang="en-US" altLang="ko-KR" sz="2000" smtClean="0">
                <a:ea typeface="굴림" charset="-127"/>
              </a:rPr>
              <a:t>Colonialism reduces local fighting</a:t>
            </a:r>
          </a:p>
          <a:p>
            <a:pPr lvl="1">
              <a:lnSpc>
                <a:spcPct val="80000"/>
              </a:lnSpc>
            </a:pPr>
            <a:r>
              <a:rPr lang="en-US" altLang="ko-KR" sz="2000" smtClean="0">
                <a:ea typeface="굴림" charset="-127"/>
              </a:rPr>
              <a:t>Sanitation improves; hospitals and schools created</a:t>
            </a:r>
          </a:p>
          <a:p>
            <a:pPr lvl="1">
              <a:lnSpc>
                <a:spcPct val="80000"/>
              </a:lnSpc>
            </a:pPr>
            <a:r>
              <a:rPr lang="en-US" altLang="ko-KR" sz="2000" smtClean="0">
                <a:ea typeface="굴림" charset="-127"/>
              </a:rPr>
              <a:t>Technology brings economic growth.</a:t>
            </a:r>
            <a:r>
              <a:rPr lang="en-US" altLang="ko-KR" sz="2400" smtClean="0">
                <a:ea typeface="굴림" charset="-127"/>
              </a:rPr>
              <a:t> </a:t>
            </a:r>
            <a:endParaRPr lang="ko-KR" altLang="en-US" sz="2400" smtClean="0">
              <a:ea typeface="굴림" charset="-127"/>
            </a:endParaRPr>
          </a:p>
        </p:txBody>
      </p:sp>
      <p:pic>
        <p:nvPicPr>
          <p:cNvPr id="29700" name="Picture 4" descr="342colonialafrica"/>
          <p:cNvPicPr>
            <a:picLocks noChangeAspect="1" noChangeArrowheads="1"/>
          </p:cNvPicPr>
          <p:nvPr/>
        </p:nvPicPr>
        <p:blipFill>
          <a:blip r:embed="rId2"/>
          <a:srcRect/>
          <a:stretch>
            <a:fillRect/>
          </a:stretch>
        </p:blipFill>
        <p:spPr bwMode="auto">
          <a:xfrm>
            <a:off x="4572000" y="1600200"/>
            <a:ext cx="4602163" cy="5257800"/>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AutoShape 2"/>
          <p:cNvSpPr>
            <a:spLocks noGrp="1"/>
          </p:cNvSpPr>
          <p:nvPr>
            <p:ph type="title"/>
          </p:nvPr>
        </p:nvSpPr>
        <p:spPr>
          <a:ln/>
        </p:spPr>
        <p:txBody>
          <a:bodyPr/>
          <a:lstStyle/>
          <a:p>
            <a:r>
              <a:rPr lang="en-US" altLang="ko-KR" sz="4000" smtClean="0">
                <a:ea typeface="굴림" charset="-127"/>
              </a:rPr>
              <a:t>Dutch Imperialism in Southeast Asia</a:t>
            </a:r>
          </a:p>
        </p:txBody>
      </p:sp>
      <p:sp>
        <p:nvSpPr>
          <p:cNvPr id="30723" name="Rectangle 3"/>
          <p:cNvSpPr>
            <a:spLocks noGrp="1"/>
          </p:cNvSpPr>
          <p:nvPr>
            <p:ph type="body" idx="1"/>
          </p:nvPr>
        </p:nvSpPr>
        <p:spPr>
          <a:xfrm>
            <a:off x="0" y="1417638"/>
            <a:ext cx="9144000" cy="2968625"/>
          </a:xfrm>
        </p:spPr>
        <p:txBody>
          <a:bodyPr/>
          <a:lstStyle/>
          <a:p>
            <a:pPr>
              <a:lnSpc>
                <a:spcPct val="80000"/>
              </a:lnSpc>
            </a:pPr>
            <a:r>
              <a:rPr lang="en-US" altLang="ko-KR" sz="2000" smtClean="0">
                <a:ea typeface="굴림" charset="-127"/>
              </a:rPr>
              <a:t>Established control over most of the 3,000-mile-long chain of Indonesian Islands</a:t>
            </a:r>
          </a:p>
          <a:p>
            <a:pPr>
              <a:lnSpc>
                <a:spcPct val="80000"/>
              </a:lnSpc>
            </a:pPr>
            <a:r>
              <a:rPr lang="en-US" altLang="ko-KR" sz="2000" smtClean="0">
                <a:ea typeface="굴림" charset="-127"/>
              </a:rPr>
              <a:t>Dutch East India Company, (chartered in 1602), actively sought lands in Southeast Asia.  </a:t>
            </a:r>
          </a:p>
          <a:p>
            <a:pPr lvl="1">
              <a:lnSpc>
                <a:spcPct val="80000"/>
              </a:lnSpc>
            </a:pPr>
            <a:r>
              <a:rPr lang="en-US" altLang="ko-KR" sz="1800" smtClean="0">
                <a:ea typeface="굴림" charset="-127"/>
              </a:rPr>
              <a:t>Seized Malacca from Portuguese</a:t>
            </a:r>
          </a:p>
          <a:p>
            <a:pPr lvl="1">
              <a:lnSpc>
                <a:spcPct val="80000"/>
              </a:lnSpc>
            </a:pPr>
            <a:r>
              <a:rPr lang="en-US" altLang="ko-KR" sz="1800" smtClean="0">
                <a:ea typeface="굴림" charset="-127"/>
              </a:rPr>
              <a:t>Fought British and Javanese for control of Java.</a:t>
            </a:r>
          </a:p>
          <a:p>
            <a:pPr lvl="2">
              <a:lnSpc>
                <a:spcPct val="80000"/>
              </a:lnSpc>
            </a:pPr>
            <a:r>
              <a:rPr lang="en-US" altLang="ko-KR" sz="1600" smtClean="0">
                <a:ea typeface="굴림" charset="-127"/>
              </a:rPr>
              <a:t>Discovery of oil and tin on the islands and the desire for more rubber plantations prompted the Dutch to gradually expand their control over Sumatra, part of Borneo, Celebes, the Moluccas, and Bali.  </a:t>
            </a:r>
          </a:p>
          <a:p>
            <a:pPr lvl="3">
              <a:lnSpc>
                <a:spcPct val="80000"/>
              </a:lnSpc>
            </a:pPr>
            <a:r>
              <a:rPr lang="en-US" altLang="ko-KR" sz="1400" smtClean="0">
                <a:ea typeface="굴림" charset="-127"/>
              </a:rPr>
              <a:t>Dutch eventually ruled the whole island chain of Indonesia, then called the Dutch East Indies.</a:t>
            </a:r>
            <a:endParaRPr lang="ko-KR" altLang="en-US" sz="1400" smtClean="0">
              <a:ea typeface="굴림" charset="-127"/>
            </a:endParaRPr>
          </a:p>
        </p:txBody>
      </p:sp>
      <p:pic>
        <p:nvPicPr>
          <p:cNvPr id="30724" name="Picture 4" descr="250px-Evolution_of_the_Dutch_East_Indies"/>
          <p:cNvPicPr>
            <a:picLocks noChangeAspect="1" noChangeArrowheads="1"/>
          </p:cNvPicPr>
          <p:nvPr/>
        </p:nvPicPr>
        <p:blipFill>
          <a:blip r:embed="rId2"/>
          <a:srcRect/>
          <a:stretch>
            <a:fillRect/>
          </a:stretch>
        </p:blipFill>
        <p:spPr bwMode="auto">
          <a:xfrm>
            <a:off x="1847850" y="4149725"/>
            <a:ext cx="5446713" cy="2309813"/>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25602" name="AutoShape 2"/>
          <p:cNvSpPr>
            <a:spLocks noGrp="1"/>
          </p:cNvSpPr>
          <p:nvPr>
            <p:ph type="title"/>
          </p:nvPr>
        </p:nvSpPr>
        <p:spPr>
          <a:xfrm>
            <a:off x="228600" y="0"/>
            <a:ext cx="8686800" cy="1600200"/>
          </a:xfrm>
          <a:ln>
            <a:headEnd type="none" w="med" len="med"/>
            <a:tailEnd type="none" w="med" len="med"/>
          </a:ln>
        </p:spPr>
        <p:txBody>
          <a:bodyPr/>
          <a:lstStyle/>
          <a:p>
            <a:r>
              <a:rPr lang="en-US" altLang="ko-KR" sz="4000" smtClean="0">
                <a:ea typeface="굴림" charset="-127"/>
              </a:rPr>
              <a:t>Why Imperialism Started in Southeast Asia and the Pacific Islands</a:t>
            </a:r>
          </a:p>
        </p:txBody>
      </p:sp>
      <p:sp>
        <p:nvSpPr>
          <p:cNvPr id="25603" name="Rectangle 3"/>
          <p:cNvSpPr>
            <a:spLocks noGrp="1"/>
          </p:cNvSpPr>
          <p:nvPr>
            <p:ph type="body" idx="1"/>
          </p:nvPr>
        </p:nvSpPr>
        <p:spPr/>
        <p:txBody>
          <a:bodyPr/>
          <a:lstStyle/>
          <a:p>
            <a:r>
              <a:rPr lang="en-US" altLang="ko-KR" dirty="0" smtClean="0">
                <a:ea typeface="굴림" charset="-127"/>
              </a:rPr>
              <a:t>Demand for Asian products drive Western imperialists to seek possession of Southeast Asian lands.</a:t>
            </a:r>
            <a:endParaRPr lang="ko-KR" altLang="en-US" dirty="0" smtClean="0">
              <a:ea typeface="굴림" charset="-127"/>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AutoShape 2"/>
          <p:cNvSpPr>
            <a:spLocks noGrp="1"/>
          </p:cNvSpPr>
          <p:nvPr>
            <p:ph type="title"/>
          </p:nvPr>
        </p:nvSpPr>
        <p:spPr>
          <a:ln/>
        </p:spPr>
        <p:txBody>
          <a:bodyPr/>
          <a:lstStyle/>
          <a:p>
            <a:r>
              <a:rPr lang="en-US" altLang="ko-KR" sz="4000" smtClean="0">
                <a:ea typeface="굴림" charset="-127"/>
              </a:rPr>
              <a:t>Dutch Expanded Their Control</a:t>
            </a:r>
          </a:p>
        </p:txBody>
      </p:sp>
      <p:sp>
        <p:nvSpPr>
          <p:cNvPr id="31747" name="Rectangle 3"/>
          <p:cNvSpPr>
            <a:spLocks noGrp="1"/>
          </p:cNvSpPr>
          <p:nvPr>
            <p:ph type="body" idx="1"/>
          </p:nvPr>
        </p:nvSpPr>
        <p:spPr/>
        <p:txBody>
          <a:bodyPr/>
          <a:lstStyle/>
          <a:p>
            <a:r>
              <a:rPr lang="en-US" altLang="ko-KR" smtClean="0">
                <a:ea typeface="굴림" charset="-127"/>
              </a:rPr>
              <a:t>Dutch colonies, called Dutch East Indies, include Indonesia.</a:t>
            </a:r>
          </a:p>
          <a:p>
            <a:r>
              <a:rPr lang="en-US" altLang="ko-KR" smtClean="0">
                <a:ea typeface="굴림" charset="-127"/>
              </a:rPr>
              <a:t>Settle Indonesia, establish rigid social class system.</a:t>
            </a:r>
            <a:endParaRPr lang="ko-KR" altLang="en-US" smtClean="0">
              <a:ea typeface="굴림" charset="-127"/>
            </a:endParaRPr>
          </a:p>
        </p:txBody>
      </p:sp>
      <p:pic>
        <p:nvPicPr>
          <p:cNvPr id="31748" name="Picture 4" descr="DutchEmpire"/>
          <p:cNvPicPr>
            <a:picLocks noChangeAspect="1" noChangeArrowheads="1"/>
          </p:cNvPicPr>
          <p:nvPr/>
        </p:nvPicPr>
        <p:blipFill>
          <a:blip r:embed="rId2"/>
          <a:srcRect/>
          <a:stretch>
            <a:fillRect/>
          </a:stretch>
        </p:blipFill>
        <p:spPr bwMode="auto">
          <a:xfrm>
            <a:off x="742950" y="3694113"/>
            <a:ext cx="7656513" cy="3163887"/>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AutoShape 2"/>
          <p:cNvSpPr>
            <a:spLocks noGrp="1"/>
          </p:cNvSpPr>
          <p:nvPr>
            <p:ph type="title"/>
          </p:nvPr>
        </p:nvSpPr>
        <p:spPr>
          <a:ln/>
        </p:spPr>
        <p:txBody>
          <a:bodyPr/>
          <a:lstStyle/>
          <a:p>
            <a:r>
              <a:rPr lang="en-US" altLang="ko-KR" sz="4000" smtClean="0">
                <a:ea typeface="굴림" charset="-127"/>
              </a:rPr>
              <a:t>Bibliography </a:t>
            </a:r>
          </a:p>
        </p:txBody>
      </p:sp>
      <p:sp>
        <p:nvSpPr>
          <p:cNvPr id="32771" name="Rectangle 3"/>
          <p:cNvSpPr>
            <a:spLocks noGrp="1"/>
          </p:cNvSpPr>
          <p:nvPr>
            <p:ph type="body" idx="1"/>
          </p:nvPr>
        </p:nvSpPr>
        <p:spPr/>
        <p:txBody>
          <a:bodyPr/>
          <a:lstStyle/>
          <a:p>
            <a:r>
              <a:rPr lang="en-US" altLang="ko-KR" smtClean="0">
                <a:ea typeface="굴림" charset="-127"/>
              </a:rPr>
              <a:t>"Imperialism in Southeast Asia." </a:t>
            </a:r>
            <a:r>
              <a:rPr lang="en-US" altLang="ko-KR" u="sng" smtClean="0">
                <a:ea typeface="굴림" charset="-127"/>
              </a:rPr>
              <a:t>Imperialism in Southeast Asia</a:t>
            </a:r>
            <a:r>
              <a:rPr lang="en-US" altLang="ko-KR" smtClean="0">
                <a:ea typeface="굴림" charset="-127"/>
              </a:rPr>
              <a:t>. 13 Jan. 2009 &lt;http://www.brighteyes.com/World%20History/Chapter11/Text/CM6_362-365.pdf&gt;.</a:t>
            </a:r>
          </a:p>
          <a:p>
            <a:r>
              <a:rPr lang="en-US" altLang="ko-KR" smtClean="0">
                <a:ea typeface="굴림" charset="-127"/>
              </a:rPr>
              <a:t>"Age of Imperialism." </a:t>
            </a:r>
            <a:r>
              <a:rPr lang="en-US" altLang="ko-KR" u="sng" smtClean="0">
                <a:ea typeface="굴림" charset="-127"/>
              </a:rPr>
              <a:t>Age of Imperialism</a:t>
            </a:r>
            <a:r>
              <a:rPr lang="en-US" altLang="ko-KR" smtClean="0">
                <a:ea typeface="굴림" charset="-127"/>
              </a:rPr>
              <a:t>. 13 Jan. 2009 &lt;www.heardhigh.com/world_history</a:t>
            </a:r>
            <a:endParaRPr lang="ko-KR" altLang="en-US" smtClean="0">
              <a:ea typeface="굴림" charset="-127"/>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AutoShape 2"/>
          <p:cNvSpPr>
            <a:spLocks noGrp="1"/>
          </p:cNvSpPr>
          <p:nvPr>
            <p:ph type="title"/>
          </p:nvPr>
        </p:nvSpPr>
        <p:spPr>
          <a:ln/>
        </p:spPr>
        <p:txBody>
          <a:bodyPr/>
          <a:lstStyle/>
          <a:p>
            <a:r>
              <a:rPr lang="en-US" altLang="ko-KR" sz="4000" smtClean="0">
                <a:ea typeface="굴림" charset="-127"/>
              </a:rPr>
              <a:t>Bibliography for Pictures</a:t>
            </a:r>
          </a:p>
        </p:txBody>
      </p:sp>
      <p:sp>
        <p:nvSpPr>
          <p:cNvPr id="33795" name="Rectangle 3"/>
          <p:cNvSpPr>
            <a:spLocks noGrp="1"/>
          </p:cNvSpPr>
          <p:nvPr>
            <p:ph type="body" idx="1"/>
          </p:nvPr>
        </p:nvSpPr>
        <p:spPr/>
        <p:txBody>
          <a:bodyPr/>
          <a:lstStyle/>
          <a:p>
            <a:pPr>
              <a:lnSpc>
                <a:spcPct val="90000"/>
              </a:lnSpc>
            </a:pPr>
            <a:r>
              <a:rPr lang="en-US" altLang="ko-KR" sz="2400" smtClean="0">
                <a:ea typeface="굴림" charset="-127"/>
                <a:hlinkClick r:id="rId2"/>
              </a:rPr>
              <a:t>http://www.casahistoria.net/images/indochina%20conquest%20map.gif</a:t>
            </a:r>
            <a:endParaRPr lang="en-US" altLang="ko-KR" sz="2400" smtClean="0">
              <a:ea typeface="굴림" charset="-127"/>
              <a:hlinkClick r:id="rId3"/>
            </a:endParaRPr>
          </a:p>
          <a:p>
            <a:pPr>
              <a:lnSpc>
                <a:spcPct val="90000"/>
              </a:lnSpc>
            </a:pPr>
            <a:r>
              <a:rPr lang="en-US" altLang="ko-KR" sz="2400" smtClean="0">
                <a:ea typeface="굴림" charset="-127"/>
                <a:hlinkClick r:id="rId3"/>
              </a:rPr>
              <a:t>http://upload.wikimedia.org/wikipedia/commons/thumb/5/56/Vietnam_Expand1.gif/360px-Vietnam_Expand1.gif</a:t>
            </a:r>
            <a:endParaRPr lang="en-US" altLang="ko-KR" sz="2400" smtClean="0">
              <a:ea typeface="굴림" charset="-127"/>
              <a:hlinkClick r:id="rId4"/>
            </a:endParaRPr>
          </a:p>
          <a:p>
            <a:pPr>
              <a:lnSpc>
                <a:spcPct val="90000"/>
              </a:lnSpc>
            </a:pPr>
            <a:r>
              <a:rPr lang="en-US" altLang="ko-KR" sz="2400" smtClean="0">
                <a:ea typeface="굴림" charset="-127"/>
                <a:hlinkClick r:id="rId4"/>
              </a:rPr>
              <a:t>http://ratmmjess.tripod.com/rinaldini.jpg</a:t>
            </a:r>
            <a:endParaRPr lang="en-US" altLang="ko-KR" sz="2400" smtClean="0">
              <a:ea typeface="굴림" charset="-127"/>
              <a:hlinkClick r:id="rId5"/>
            </a:endParaRPr>
          </a:p>
          <a:p>
            <a:pPr>
              <a:lnSpc>
                <a:spcPct val="90000"/>
              </a:lnSpc>
            </a:pPr>
            <a:r>
              <a:rPr lang="en-US" altLang="ko-KR" sz="2400" smtClean="0">
                <a:ea typeface="굴림" charset="-127"/>
                <a:hlinkClick r:id="rId5"/>
              </a:rPr>
              <a:t>http://www.public.iastate.edu/~cfford/342colonialafrica.gif</a:t>
            </a:r>
            <a:endParaRPr lang="en-US" altLang="ko-KR" sz="2400" smtClean="0">
              <a:ea typeface="굴림" charset="-127"/>
              <a:hlinkClick r:id="rId6"/>
            </a:endParaRPr>
          </a:p>
          <a:p>
            <a:pPr>
              <a:lnSpc>
                <a:spcPct val="90000"/>
              </a:lnSpc>
            </a:pPr>
            <a:r>
              <a:rPr lang="en-US" altLang="ko-KR" sz="2400" smtClean="0">
                <a:ea typeface="굴림" charset="-127"/>
                <a:hlinkClick r:id="rId6"/>
              </a:rPr>
              <a:t>http://upload.wikimedia.org/wikipedia/en/thumb/d/d1/Evolution_of_the_Dutch_East_Indies.png/250px-Evolution_of_the_Dutch_East_Indies.png</a:t>
            </a:r>
            <a:endParaRPr lang="en-US" altLang="ko-KR" sz="2400" smtClean="0">
              <a:ea typeface="굴림" charset="-127"/>
              <a:hlinkClick r:id="rId7"/>
            </a:endParaRPr>
          </a:p>
          <a:p>
            <a:pPr>
              <a:lnSpc>
                <a:spcPct val="90000"/>
              </a:lnSpc>
            </a:pPr>
            <a:r>
              <a:rPr lang="en-US" altLang="ko-KR" sz="2400" smtClean="0">
                <a:ea typeface="굴림" charset="-127"/>
                <a:hlinkClick r:id="rId7"/>
              </a:rPr>
              <a:t>http://www.taiwandna.com/DutchEmpire.png</a:t>
            </a:r>
            <a:endParaRPr lang="ko-KR" altLang="en-US" sz="2400" smtClean="0">
              <a:ea typeface="굴림"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AutoShape 2"/>
          <p:cNvSpPr>
            <a:spLocks noGrp="1"/>
          </p:cNvSpPr>
          <p:nvPr>
            <p:ph type="title"/>
          </p:nvPr>
        </p:nvSpPr>
        <p:spPr>
          <a:ln>
            <a:headEnd type="none" w="med" len="med"/>
            <a:tailEnd type="none" w="med" len="med"/>
          </a:ln>
        </p:spPr>
        <p:txBody>
          <a:bodyPr/>
          <a:lstStyle/>
          <a:p>
            <a:r>
              <a:rPr lang="en-US" altLang="ko-KR" sz="4000" smtClean="0">
                <a:ea typeface="굴림" charset="-127"/>
              </a:rPr>
              <a:t>Colonial Impact of Imperialism</a:t>
            </a:r>
          </a:p>
        </p:txBody>
      </p:sp>
      <p:sp>
        <p:nvSpPr>
          <p:cNvPr id="26627" name="Rectangle 3"/>
          <p:cNvSpPr>
            <a:spLocks noGrp="1"/>
          </p:cNvSpPr>
          <p:nvPr>
            <p:ph type="body" idx="1"/>
          </p:nvPr>
        </p:nvSpPr>
        <p:spPr/>
        <p:txBody>
          <a:bodyPr/>
          <a:lstStyle/>
          <a:p>
            <a:r>
              <a:rPr lang="en-US" altLang="ko-KR" smtClean="0">
                <a:ea typeface="굴림" charset="-127"/>
              </a:rPr>
              <a:t>Modernization mainly helps European businesses</a:t>
            </a:r>
          </a:p>
          <a:p>
            <a:r>
              <a:rPr lang="en-US" altLang="ko-KR" smtClean="0">
                <a:ea typeface="굴림" charset="-127"/>
              </a:rPr>
              <a:t>Education, health, sanitation improve</a:t>
            </a:r>
          </a:p>
          <a:p>
            <a:r>
              <a:rPr lang="en-US" altLang="ko-KR" smtClean="0">
                <a:ea typeface="굴림" charset="-127"/>
              </a:rPr>
              <a:t>Millions migrate to Southeast Asia to work in mines, plantations</a:t>
            </a:r>
          </a:p>
          <a:p>
            <a:r>
              <a:rPr lang="en-US" altLang="ko-KR" smtClean="0">
                <a:ea typeface="굴림" charset="-127"/>
              </a:rPr>
              <a:t>Colonialism leads to racial and religious clashes. </a:t>
            </a:r>
            <a:endParaRPr lang="ko-KR" altLang="en-US" smtClean="0">
              <a:ea typeface="굴림" charset="-127"/>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AutoShape 2"/>
          <p:cNvSpPr>
            <a:spLocks noGrp="1"/>
          </p:cNvSpPr>
          <p:nvPr>
            <p:ph type="title"/>
          </p:nvPr>
        </p:nvSpPr>
        <p:spPr>
          <a:xfrm>
            <a:off x="228600" y="0"/>
            <a:ext cx="8610600" cy="1600200"/>
          </a:xfrm>
          <a:ln/>
        </p:spPr>
        <p:txBody>
          <a:bodyPr/>
          <a:lstStyle/>
          <a:p>
            <a:r>
              <a:rPr lang="en-US" altLang="ko-KR" sz="4000" dirty="0" smtClean="0">
                <a:ea typeface="굴림" charset="-127"/>
              </a:rPr>
              <a:t>How European Countries Decided to Extend Influence</a:t>
            </a:r>
          </a:p>
        </p:txBody>
      </p:sp>
      <p:sp>
        <p:nvSpPr>
          <p:cNvPr id="27651" name="Rectangle 3"/>
          <p:cNvSpPr>
            <a:spLocks noGrp="1"/>
          </p:cNvSpPr>
          <p:nvPr>
            <p:ph type="body" idx="1"/>
          </p:nvPr>
        </p:nvSpPr>
        <p:spPr/>
        <p:txBody>
          <a:bodyPr/>
          <a:lstStyle/>
          <a:p>
            <a:pPr>
              <a:lnSpc>
                <a:spcPct val="80000"/>
              </a:lnSpc>
            </a:pPr>
            <a:r>
              <a:rPr lang="en-US" altLang="ko-KR" sz="2000" smtClean="0">
                <a:ea typeface="굴림" charset="-127"/>
              </a:rPr>
              <a:t>Europeans want to control all aspects of their colonies:</a:t>
            </a:r>
          </a:p>
          <a:p>
            <a:pPr lvl="1">
              <a:lnSpc>
                <a:spcPct val="80000"/>
              </a:lnSpc>
            </a:pPr>
            <a:r>
              <a:rPr lang="en-US" altLang="ko-KR" sz="1800" smtClean="0">
                <a:ea typeface="굴림" charset="-127"/>
              </a:rPr>
              <a:t>Influence political, social lives of people</a:t>
            </a:r>
          </a:p>
          <a:p>
            <a:pPr lvl="1">
              <a:lnSpc>
                <a:spcPct val="80000"/>
              </a:lnSpc>
            </a:pPr>
            <a:r>
              <a:rPr lang="en-US" altLang="ko-KR" sz="1800" smtClean="0">
                <a:ea typeface="굴림" charset="-127"/>
              </a:rPr>
              <a:t>Shape economies to benefit Europe</a:t>
            </a:r>
          </a:p>
          <a:p>
            <a:pPr lvl="1">
              <a:lnSpc>
                <a:spcPct val="80000"/>
              </a:lnSpc>
            </a:pPr>
            <a:r>
              <a:rPr lang="en-US" altLang="ko-KR" sz="1800" smtClean="0">
                <a:ea typeface="굴림" charset="-127"/>
              </a:rPr>
              <a:t>Want people to adopt European customs</a:t>
            </a:r>
          </a:p>
          <a:p>
            <a:pPr>
              <a:lnSpc>
                <a:spcPct val="80000"/>
              </a:lnSpc>
            </a:pPr>
            <a:r>
              <a:rPr lang="en-US" altLang="ko-KR" sz="2000" smtClean="0">
                <a:ea typeface="굴림" charset="-127"/>
              </a:rPr>
              <a:t>Forms of control</a:t>
            </a:r>
          </a:p>
          <a:p>
            <a:pPr lvl="1">
              <a:lnSpc>
                <a:spcPct val="80000"/>
              </a:lnSpc>
            </a:pPr>
            <a:r>
              <a:rPr lang="en-US" altLang="ko-KR" sz="1800" smtClean="0">
                <a:ea typeface="굴림" charset="-127"/>
              </a:rPr>
              <a:t>Colony-governed by a foreign power</a:t>
            </a:r>
          </a:p>
          <a:p>
            <a:pPr lvl="1">
              <a:lnSpc>
                <a:spcPct val="80000"/>
              </a:lnSpc>
            </a:pPr>
            <a:r>
              <a:rPr lang="en-US" altLang="ko-KR" sz="1800" smtClean="0">
                <a:ea typeface="굴림" charset="-127"/>
              </a:rPr>
              <a:t>Protectorate-governs itself, but under outside control</a:t>
            </a:r>
          </a:p>
          <a:p>
            <a:pPr lvl="1">
              <a:lnSpc>
                <a:spcPct val="80000"/>
              </a:lnSpc>
            </a:pPr>
            <a:r>
              <a:rPr lang="en-US" altLang="ko-KR" sz="1800" smtClean="0">
                <a:ea typeface="굴림" charset="-127"/>
              </a:rPr>
              <a:t>Sphere of influence-outside power controls investment, trading</a:t>
            </a:r>
          </a:p>
          <a:p>
            <a:pPr lvl="1">
              <a:lnSpc>
                <a:spcPct val="80000"/>
              </a:lnSpc>
            </a:pPr>
            <a:r>
              <a:rPr lang="en-US" altLang="ko-KR" sz="1800" smtClean="0">
                <a:ea typeface="굴림" charset="-127"/>
              </a:rPr>
              <a:t>Economic imperialism-private business interests assert control</a:t>
            </a:r>
          </a:p>
          <a:p>
            <a:pPr>
              <a:lnSpc>
                <a:spcPct val="80000"/>
              </a:lnSpc>
            </a:pPr>
            <a:r>
              <a:rPr lang="en-US" altLang="ko-KR" sz="2000" smtClean="0">
                <a:ea typeface="굴림" charset="-127"/>
              </a:rPr>
              <a:t>Methods of Management</a:t>
            </a:r>
          </a:p>
          <a:p>
            <a:pPr lvl="1">
              <a:lnSpc>
                <a:spcPct val="80000"/>
              </a:lnSpc>
            </a:pPr>
            <a:r>
              <a:rPr lang="en-US" altLang="ko-KR" sz="1800" smtClean="0">
                <a:ea typeface="굴림" charset="-127"/>
              </a:rPr>
              <a:t>Direct control</a:t>
            </a:r>
          </a:p>
          <a:p>
            <a:pPr lvl="2">
              <a:lnSpc>
                <a:spcPct val="80000"/>
              </a:lnSpc>
            </a:pPr>
            <a:r>
              <a:rPr lang="en-US" altLang="ko-KR" sz="1600" smtClean="0">
                <a:ea typeface="굴림" charset="-127"/>
              </a:rPr>
              <a:t>Paternalism-Europeans provide for local people, but grant no rights</a:t>
            </a:r>
          </a:p>
          <a:p>
            <a:pPr lvl="2">
              <a:lnSpc>
                <a:spcPct val="80000"/>
              </a:lnSpc>
            </a:pPr>
            <a:r>
              <a:rPr lang="en-US" altLang="ko-KR" sz="1600" smtClean="0">
                <a:ea typeface="굴림" charset="-127"/>
              </a:rPr>
              <a:t>Assimilation-adaptation of local people to ruling culture.</a:t>
            </a:r>
          </a:p>
          <a:p>
            <a:pPr lvl="1">
              <a:lnSpc>
                <a:spcPct val="80000"/>
              </a:lnSpc>
            </a:pPr>
            <a:r>
              <a:rPr lang="en-US" altLang="ko-KR" sz="1800" smtClean="0">
                <a:ea typeface="굴림" charset="-127"/>
              </a:rPr>
              <a:t>Indirect Control</a:t>
            </a:r>
          </a:p>
          <a:p>
            <a:pPr lvl="2">
              <a:lnSpc>
                <a:spcPct val="80000"/>
              </a:lnSpc>
            </a:pPr>
            <a:r>
              <a:rPr lang="en-US" altLang="ko-KR" sz="1600" smtClean="0">
                <a:ea typeface="굴림" charset="-127"/>
              </a:rPr>
              <a:t>Limited self-rule for local governments</a:t>
            </a:r>
          </a:p>
          <a:p>
            <a:pPr lvl="2">
              <a:lnSpc>
                <a:spcPct val="80000"/>
              </a:lnSpc>
            </a:pPr>
            <a:r>
              <a:rPr lang="en-US" altLang="ko-KR" sz="1600" smtClean="0">
                <a:ea typeface="굴림" charset="-127"/>
              </a:rPr>
              <a:t>Legislative body includes colonial, local officials.</a:t>
            </a:r>
            <a:r>
              <a:rPr lang="en-US" altLang="ko-KR" sz="2000" smtClean="0">
                <a:ea typeface="굴림" charset="-127"/>
              </a:rPr>
              <a:t> </a:t>
            </a:r>
            <a:endParaRPr lang="ko-KR" altLang="en-US" sz="2000" smtClean="0">
              <a:ea typeface="굴림"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Title 1"/>
          <p:cNvSpPr>
            <a:spLocks noGrp="1"/>
          </p:cNvSpPr>
          <p:nvPr>
            <p:ph type="title"/>
          </p:nvPr>
        </p:nvSpPr>
        <p:spPr>
          <a:xfrm>
            <a:off x="1792288" y="4444206"/>
            <a:ext cx="5486400" cy="566738"/>
          </a:xfrm>
        </p:spPr>
        <p:txBody>
          <a:bodyPr/>
          <a:lstStyle/>
          <a:p>
            <a:r>
              <a:rPr lang="en-US" altLang="ko-KR" smtClean="0">
                <a:ea typeface="굴림" charset="-127"/>
              </a:rPr>
              <a:t>Imperialist America</a:t>
            </a:r>
          </a:p>
        </p:txBody>
      </p:sp>
      <p:pic>
        <p:nvPicPr>
          <p:cNvPr id="14338" name="Picture Placeholder 9" descr="spaceball.gif"/>
          <p:cNvPicPr>
            <a:picLocks noGrp="1" noChangeAspect="1"/>
          </p:cNvPicPr>
          <p:nvPr>
            <p:ph type="pic" idx="1"/>
          </p:nvPr>
        </p:nvPicPr>
        <p:blipFill>
          <a:blip r:embed="rId2"/>
          <a:srcRect t="12500" b="12500"/>
          <a:stretch>
            <a:fillRect/>
          </a:stretch>
        </p:blipFill>
        <p:spPr/>
      </p:pic>
      <p:sp>
        <p:nvSpPr>
          <p:cNvPr id="3" name="Content Placeholder 2"/>
          <p:cNvSpPr>
            <a:spLocks noGrp="1"/>
          </p:cNvSpPr>
          <p:nvPr>
            <p:ph type="body" sz="half" idx="2"/>
          </p:nvPr>
        </p:nvSpPr>
        <p:spPr>
          <a:xfrm>
            <a:off x="1792288" y="5010944"/>
            <a:ext cx="5903912" cy="1847056"/>
          </a:xfrm>
        </p:spPr>
        <p:txBody>
          <a:bodyPr>
            <a:normAutofit/>
          </a:bodyPr>
          <a:lstStyle/>
          <a:p>
            <a:pPr>
              <a:lnSpc>
                <a:spcPct val="80000"/>
              </a:lnSpc>
              <a:buFontTx/>
              <a:buChar char="•"/>
            </a:pPr>
            <a:r>
              <a:rPr lang="en-US" altLang="ko-KR" sz="1600" dirty="0" smtClean="0">
                <a:ea typeface="굴림" charset="-127"/>
              </a:rPr>
              <a:t>During the late 19</a:t>
            </a:r>
            <a:r>
              <a:rPr lang="en-US" altLang="ko-KR" sz="1600" baseline="30000" dirty="0" smtClean="0">
                <a:ea typeface="굴림" charset="-127"/>
              </a:rPr>
              <a:t>th</a:t>
            </a:r>
            <a:r>
              <a:rPr lang="en-US" altLang="ko-KR" sz="1600" dirty="0" smtClean="0">
                <a:ea typeface="굴림" charset="-127"/>
              </a:rPr>
              <a:t> century, the United States was on the verge of being an imperialistic country.</a:t>
            </a:r>
          </a:p>
          <a:p>
            <a:pPr>
              <a:lnSpc>
                <a:spcPct val="80000"/>
              </a:lnSpc>
              <a:buFontTx/>
              <a:buChar char="•"/>
            </a:pPr>
            <a:r>
              <a:rPr lang="en-US" altLang="ko-KR" sz="1600" dirty="0" smtClean="0">
                <a:ea typeface="굴림" charset="-127"/>
              </a:rPr>
              <a:t>After the Spanish-American War, the United States signed the Treaty of Paris in 1898 which allowed them to take control of the countries from Spain. These countries included Guam, Puerto Rico, Cuba, and the Philippines</a:t>
            </a:r>
          </a:p>
          <a:p>
            <a:pPr>
              <a:lnSpc>
                <a:spcPct val="80000"/>
              </a:lnSpc>
              <a:buFontTx/>
              <a:buChar char="•"/>
            </a:pPr>
            <a:r>
              <a:rPr lang="en-US" altLang="ko-KR" sz="1600" dirty="0" smtClean="0">
                <a:ea typeface="굴림" charset="-127"/>
              </a:rPr>
              <a:t>United States also gained control of Hawaii in 1898. Hawaii was the last state the U.S. annexed.</a:t>
            </a:r>
          </a:p>
          <a:p>
            <a:pPr>
              <a:lnSpc>
                <a:spcPct val="80000"/>
              </a:lnSpc>
            </a:pPr>
            <a:endParaRPr lang="en-US" altLang="ko-KR" sz="700" dirty="0" smtClean="0">
              <a:ea typeface="굴림" charset="-127"/>
            </a:endParaRPr>
          </a:p>
        </p:txBody>
      </p:sp>
      <p:pic>
        <p:nvPicPr>
          <p:cNvPr id="14340" name="Picture 7"/>
          <p:cNvPicPr>
            <a:picLocks noChangeAspect="1"/>
          </p:cNvPicPr>
          <p:nvPr/>
        </p:nvPicPr>
        <p:blipFill>
          <a:blip r:embed="rId3"/>
          <a:srcRect/>
          <a:stretch>
            <a:fillRect/>
          </a:stretch>
        </p:blipFill>
        <p:spPr bwMode="auto">
          <a:xfrm>
            <a:off x="4565650" y="3422650"/>
            <a:ext cx="12700" cy="12700"/>
          </a:xfrm>
          <a:prstGeom prst="rect">
            <a:avLst/>
          </a:prstGeom>
          <a:noFill/>
          <a:ln w="9525">
            <a:noFill/>
            <a:miter lim="800000"/>
            <a:headEnd/>
            <a:tailEnd/>
          </a:ln>
        </p:spPr>
      </p:pic>
      <p:pic>
        <p:nvPicPr>
          <p:cNvPr id="14341" name="Picture 8"/>
          <p:cNvPicPr>
            <a:picLocks noChangeAspect="1"/>
          </p:cNvPicPr>
          <p:nvPr/>
        </p:nvPicPr>
        <p:blipFill>
          <a:blip r:embed="rId3"/>
          <a:srcRect/>
          <a:stretch>
            <a:fillRect/>
          </a:stretch>
        </p:blipFill>
        <p:spPr bwMode="auto">
          <a:xfrm>
            <a:off x="4718050" y="3575050"/>
            <a:ext cx="12700" cy="12700"/>
          </a:xfrm>
          <a:prstGeom prst="rect">
            <a:avLst/>
          </a:prstGeom>
          <a:noFill/>
          <a:ln w="9525">
            <a:noFill/>
            <a:miter lim="800000"/>
            <a:headEnd/>
            <a:tailEnd/>
          </a:ln>
        </p:spPr>
      </p:pic>
      <p:pic>
        <p:nvPicPr>
          <p:cNvPr id="14342" name="Picture 11" descr="usa-flag-inside-map.jpg"/>
          <p:cNvPicPr>
            <a:picLocks noChangeAspect="1"/>
          </p:cNvPicPr>
          <p:nvPr/>
        </p:nvPicPr>
        <p:blipFill>
          <a:blip r:embed="rId4"/>
          <a:srcRect/>
          <a:stretch>
            <a:fillRect/>
          </a:stretch>
        </p:blipFill>
        <p:spPr bwMode="auto">
          <a:xfrm>
            <a:off x="1792288" y="914400"/>
            <a:ext cx="5265737" cy="33083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altLang="ko-KR" smtClean="0">
                <a:ea typeface="굴림" charset="-127"/>
              </a:rPr>
              <a:t>America’s point of view</a:t>
            </a:r>
          </a:p>
        </p:txBody>
      </p:sp>
      <p:sp>
        <p:nvSpPr>
          <p:cNvPr id="3" name="Content Placeholder 2"/>
          <p:cNvSpPr>
            <a:spLocks noGrp="1"/>
          </p:cNvSpPr>
          <p:nvPr>
            <p:ph sz="half" idx="1"/>
          </p:nvPr>
        </p:nvSpPr>
        <p:spPr>
          <a:xfrm>
            <a:off x="457200" y="1600200"/>
            <a:ext cx="3149600" cy="4876800"/>
          </a:xfrm>
        </p:spPr>
        <p:txBody>
          <a:bodyPr>
            <a:normAutofit lnSpcReduction="10000"/>
          </a:bodyPr>
          <a:lstStyle/>
          <a:p>
            <a:pPr>
              <a:lnSpc>
                <a:spcPct val="80000"/>
              </a:lnSpc>
            </a:pPr>
            <a:r>
              <a:rPr lang="en-US" altLang="ko-KR" sz="2400" smtClean="0">
                <a:ea typeface="굴림" charset="-127"/>
              </a:rPr>
              <a:t>In general, most Americans in the U.S. didn’t like the idea of imperializing other countries ever since they gained independence from Britain in 1776.</a:t>
            </a:r>
          </a:p>
          <a:p>
            <a:pPr>
              <a:lnSpc>
                <a:spcPct val="80000"/>
              </a:lnSpc>
            </a:pPr>
            <a:r>
              <a:rPr lang="en-US" altLang="ko-KR" sz="2400" smtClean="0">
                <a:ea typeface="굴림" charset="-127"/>
              </a:rPr>
              <a:t>However, some of them think U.S. should fulfill its destiny as world power by colonizing other countries, much like how Europeans did. </a:t>
            </a:r>
          </a:p>
          <a:p>
            <a:pPr>
              <a:lnSpc>
                <a:spcPct val="80000"/>
              </a:lnSpc>
            </a:pPr>
            <a:endParaRPr lang="en-US" altLang="ko-KR" sz="2400" smtClean="0">
              <a:ea typeface="굴림" charset="-127"/>
            </a:endParaRPr>
          </a:p>
        </p:txBody>
      </p:sp>
      <p:pic>
        <p:nvPicPr>
          <p:cNvPr id="15363" name="Picture 5"/>
          <p:cNvPicPr>
            <a:picLocks noChangeAspect="1"/>
          </p:cNvPicPr>
          <p:nvPr/>
        </p:nvPicPr>
        <p:blipFill>
          <a:blip r:embed="rId2"/>
          <a:srcRect/>
          <a:stretch>
            <a:fillRect/>
          </a:stretch>
        </p:blipFill>
        <p:spPr bwMode="auto">
          <a:xfrm>
            <a:off x="3606800" y="1897063"/>
            <a:ext cx="5080000" cy="42291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altLang="ko-KR" smtClean="0">
                <a:ea typeface="굴림" charset="-127"/>
              </a:rPr>
              <a:t>U.S. colonized Guam</a:t>
            </a:r>
          </a:p>
        </p:txBody>
      </p:sp>
      <p:sp>
        <p:nvSpPr>
          <p:cNvPr id="3" name="Content Placeholder 2"/>
          <p:cNvSpPr>
            <a:spLocks noGrp="1"/>
          </p:cNvSpPr>
          <p:nvPr>
            <p:ph sz="half" idx="1"/>
          </p:nvPr>
        </p:nvSpPr>
        <p:spPr/>
        <p:txBody>
          <a:bodyPr>
            <a:normAutofit lnSpcReduction="10000"/>
          </a:bodyPr>
          <a:lstStyle/>
          <a:p>
            <a:pPr>
              <a:lnSpc>
                <a:spcPct val="80000"/>
              </a:lnSpc>
            </a:pPr>
            <a:r>
              <a:rPr lang="en-US" altLang="ko-KR" sz="1800" smtClean="0">
                <a:ea typeface="굴림" charset="-127"/>
              </a:rPr>
              <a:t>Originally Guam was controlled by Spain from 1668. The Chamorro (indigenous people of Guam) had greatly reduced their population due to disease and rebellion against Spaniards.</a:t>
            </a:r>
          </a:p>
          <a:p>
            <a:pPr>
              <a:lnSpc>
                <a:spcPct val="80000"/>
              </a:lnSpc>
            </a:pPr>
            <a:r>
              <a:rPr lang="en-US" altLang="ko-KR" sz="1800" smtClean="0">
                <a:ea typeface="굴림" charset="-127"/>
              </a:rPr>
              <a:t>Inhabitants in Guam turned from Chamorro to Spaniards as culture and bloodline began to incorporate Spanish language and customs.</a:t>
            </a:r>
          </a:p>
          <a:p>
            <a:pPr>
              <a:lnSpc>
                <a:spcPct val="80000"/>
              </a:lnSpc>
            </a:pPr>
            <a:r>
              <a:rPr lang="en-US" altLang="ko-KR" sz="1800" smtClean="0">
                <a:ea typeface="굴림" charset="-127"/>
              </a:rPr>
              <a:t>The U.S. was about to declare another war against Spain for control of Guam in 1898. Unfortunately, the Spanish governor, Juan Marina had no knowledge about the declaration of war and due to lack of Spanish military in the country, Spain had no choice but to surrender to the already armed U.S. for Guam.</a:t>
            </a:r>
          </a:p>
          <a:p>
            <a:pPr>
              <a:lnSpc>
                <a:spcPct val="80000"/>
              </a:lnSpc>
              <a:buFont typeface="Arial" charset="0"/>
              <a:buNone/>
            </a:pPr>
            <a:endParaRPr lang="en-US" altLang="ko-KR" sz="1800" smtClean="0">
              <a:ea typeface="굴림" charset="-127"/>
            </a:endParaRPr>
          </a:p>
        </p:txBody>
      </p:sp>
      <p:pic>
        <p:nvPicPr>
          <p:cNvPr id="16387" name="Picture 5"/>
          <p:cNvPicPr>
            <a:picLocks noChangeAspect="1"/>
          </p:cNvPicPr>
          <p:nvPr/>
        </p:nvPicPr>
        <p:blipFill>
          <a:blip r:embed="rId2"/>
          <a:srcRect/>
          <a:stretch>
            <a:fillRect/>
          </a:stretch>
        </p:blipFill>
        <p:spPr bwMode="auto">
          <a:xfrm>
            <a:off x="4495800" y="1417638"/>
            <a:ext cx="4470400"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tLang="ko-KR" smtClean="0">
                <a:ea typeface="굴림" charset="-127"/>
              </a:rPr>
              <a:t>U.S. colonized Philippines</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As U.S. was about to take control of the Philippines, President McKinley stated that the Filipinos must be Christianized and educated once it’s taken over.</a:t>
            </a:r>
          </a:p>
          <a:p>
            <a:pPr fontAlgn="auto">
              <a:spcAft>
                <a:spcPts val="0"/>
              </a:spcAft>
              <a:buFont typeface="Arial"/>
              <a:buChar char="•"/>
              <a:defRPr/>
            </a:pPr>
            <a:r>
              <a:rPr lang="en-US" dirty="0" smtClean="0"/>
              <a:t>Filipino nationalists, however already their grudge against Spain and they didn’t want to be traded for one colonizer to another. Filipinos also asserted that the U.S. promised them independence after the Spanish-American War.</a:t>
            </a:r>
          </a:p>
          <a:p>
            <a:pPr fontAlgn="auto">
              <a:spcAft>
                <a:spcPts val="0"/>
              </a:spcAft>
              <a:buFont typeface="Arial"/>
              <a:buChar char="•"/>
              <a:defRPr/>
            </a:pPr>
            <a:r>
              <a:rPr lang="en-US" dirty="0" smtClean="0"/>
              <a:t>The U.S. however, responded that they’re not necessarily taking over the country, but rather teaching them to become independent. American businesses, however stated that they colonized the country to become economically stronger by free trade. </a:t>
            </a:r>
            <a:endParaRPr lang="en-US" dirty="0"/>
          </a:p>
        </p:txBody>
      </p:sp>
      <p:pic>
        <p:nvPicPr>
          <p:cNvPr id="17411" name="Picture 15"/>
          <p:cNvPicPr>
            <a:picLocks noChangeAspect="1"/>
          </p:cNvPicPr>
          <p:nvPr/>
        </p:nvPicPr>
        <p:blipFill>
          <a:blip r:embed="rId2"/>
          <a:srcRect/>
          <a:stretch>
            <a:fillRect/>
          </a:stretch>
        </p:blipFill>
        <p:spPr bwMode="auto">
          <a:xfrm>
            <a:off x="4648200" y="1417638"/>
            <a:ext cx="3886200" cy="508476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altLang="ko-KR" smtClean="0">
                <a:ea typeface="굴림" charset="-127"/>
              </a:rPr>
              <a:t>U.S. controlled Hawaii</a:t>
            </a:r>
          </a:p>
        </p:txBody>
      </p:sp>
      <p:sp>
        <p:nvSpPr>
          <p:cNvPr id="3" name="Content Placeholder 2"/>
          <p:cNvSpPr>
            <a:spLocks noGrp="1"/>
          </p:cNvSpPr>
          <p:nvPr>
            <p:ph sz="half" idx="1"/>
          </p:nvPr>
        </p:nvSpPr>
        <p:spPr/>
        <p:txBody>
          <a:bodyPr rtlCol="0">
            <a:normAutofit fontScale="70000" lnSpcReduction="20000"/>
          </a:bodyPr>
          <a:lstStyle/>
          <a:p>
            <a:pPr fontAlgn="auto">
              <a:spcAft>
                <a:spcPts val="0"/>
              </a:spcAft>
              <a:buFont typeface="Arial"/>
              <a:buChar char="•"/>
              <a:defRPr/>
            </a:pPr>
            <a:r>
              <a:rPr lang="en-US" dirty="0" smtClean="0"/>
              <a:t>Hawaii was the last state that the U.S. annexed.</a:t>
            </a:r>
          </a:p>
          <a:p>
            <a:pPr fontAlgn="auto">
              <a:spcAft>
                <a:spcPts val="0"/>
              </a:spcAft>
              <a:buFont typeface="Arial"/>
              <a:buChar char="•"/>
              <a:defRPr/>
            </a:pPr>
            <a:r>
              <a:rPr lang="en-US" dirty="0" smtClean="0"/>
              <a:t>For so long, U.S. and Hawaii became trading partners for sugar. By 1890, the U.S. business leaders decided they should try to annex Hawaii, because Hawaiian sugar could be sold for greater profits. </a:t>
            </a:r>
          </a:p>
          <a:p>
            <a:pPr fontAlgn="auto">
              <a:spcAft>
                <a:spcPts val="0"/>
              </a:spcAft>
              <a:buFont typeface="Arial"/>
              <a:buChar char="•"/>
              <a:defRPr/>
            </a:pPr>
            <a:r>
              <a:rPr lang="en-US" dirty="0" smtClean="0"/>
              <a:t>By 1893, queen Liliuokalani wanted to gain more political power in Hawaii. American businessmen, however, thwarted her plans and led to her abdication. By 1898, Hawaii was annexed.</a:t>
            </a:r>
            <a:endParaRPr lang="en-US" dirty="0"/>
          </a:p>
        </p:txBody>
      </p:sp>
      <p:pic>
        <p:nvPicPr>
          <p:cNvPr id="18435" name="Picture 5"/>
          <p:cNvPicPr>
            <a:picLocks noChangeAspect="1"/>
          </p:cNvPicPr>
          <p:nvPr/>
        </p:nvPicPr>
        <p:blipFill>
          <a:blip r:embed="rId2"/>
          <a:srcRect/>
          <a:stretch>
            <a:fillRect/>
          </a:stretch>
        </p:blipFill>
        <p:spPr bwMode="auto">
          <a:xfrm>
            <a:off x="4486275" y="2133600"/>
            <a:ext cx="4657725" cy="34099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344</TotalTime>
  <Words>1803</Words>
  <Application>Microsoft Macintosh PowerPoint</Application>
  <PresentationFormat>On-screen Show (4:3)</PresentationFormat>
  <Paragraphs>125</Paragraphs>
  <Slides>22</Slides>
  <Notes>0</Notes>
  <HiddenSlides>0</HiddenSlides>
  <MMClips>0</MMClips>
  <ScaleCrop>false</ScaleCrop>
  <HeadingPairs>
    <vt:vector size="4" baseType="variant">
      <vt:variant>
        <vt:lpstr>Design Template</vt:lpstr>
      </vt:variant>
      <vt:variant>
        <vt:i4>1</vt:i4>
      </vt:variant>
      <vt:variant>
        <vt:lpstr>Slide Titles</vt:lpstr>
      </vt:variant>
      <vt:variant>
        <vt:i4>22</vt:i4>
      </vt:variant>
    </vt:vector>
  </HeadingPairs>
  <TitlesOfParts>
    <vt:vector size="23" baseType="lpstr">
      <vt:lpstr>Office Theme</vt:lpstr>
      <vt:lpstr>Imperialism in Southeast Asia and the Pacific Islands</vt:lpstr>
      <vt:lpstr>Why Imperialism Started in Southeast Asia and the Pacific Islands</vt:lpstr>
      <vt:lpstr>Colonial Impact of Imperialism</vt:lpstr>
      <vt:lpstr>How European Countries Decided to Extend Influence</vt:lpstr>
      <vt:lpstr>Imperialist America</vt:lpstr>
      <vt:lpstr>America’s point of view</vt:lpstr>
      <vt:lpstr>U.S. colonized Guam</vt:lpstr>
      <vt:lpstr>U.S. colonized Philippines</vt:lpstr>
      <vt:lpstr>U.S. controlled Hawaii</vt:lpstr>
      <vt:lpstr>Imperialist Britain</vt:lpstr>
      <vt:lpstr>British and India</vt:lpstr>
      <vt:lpstr>India’s Pacifist Movement</vt:lpstr>
      <vt:lpstr>Britain and Asia</vt:lpstr>
      <vt:lpstr>British and China</vt:lpstr>
      <vt:lpstr>Imperialist France</vt:lpstr>
      <vt:lpstr>Vietnam Controlled France</vt:lpstr>
      <vt:lpstr>Unsuccessful African Rebellion Against France</vt:lpstr>
      <vt:lpstr>Negative and Positive Effects of Africa </vt:lpstr>
      <vt:lpstr>Dutch Imperialism in Southeast Asia</vt:lpstr>
      <vt:lpstr>Dutch Expanded Their Control</vt:lpstr>
      <vt:lpstr>Bibliography </vt:lpstr>
      <vt:lpstr>Bibliography for Pictures</vt:lpstr>
    </vt:vector>
  </TitlesOfParts>
  <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Imperialism in Southeast Asia and the Pacific Islands</dc:title>
  <dc:creator>Jongwook Park</dc:creator>
  <cp:lastModifiedBy>Yae Eun (Jenny) Choi Lee</cp:lastModifiedBy>
  <cp:revision>33</cp:revision>
  <dcterms:created xsi:type="dcterms:W3CDTF">2009-01-14T03:16:30Z</dcterms:created>
  <dcterms:modified xsi:type="dcterms:W3CDTF">2009-01-14T03:17:11Z</dcterms:modified>
</cp:coreProperties>
</file>